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
  </p:notesMasterIdLst>
  <p:sldIdLst>
    <p:sldId id="266" r:id="rId3"/>
    <p:sldId id="256" r:id="rId4"/>
    <p:sldId id="257" r:id="rId5"/>
    <p:sldId id="258" r:id="rId6"/>
    <p:sldId id="259" r:id="rId7"/>
    <p:sldId id="260" r:id="rId8"/>
    <p:sldId id="267" r:id="rId9"/>
    <p:sldId id="268" r:id="rId10"/>
    <p:sldId id="261" r:id="rId11"/>
    <p:sldId id="262" r:id="rId12"/>
    <p:sldId id="263" r:id="rId13"/>
    <p:sldId id="264" r:id="rId14"/>
    <p:sldId id="265" r:id="rId15"/>
    <p:sldId id="270" r:id="rId16"/>
    <p:sldId id="271" r:id="rId17"/>
    <p:sldId id="272" r:id="rId18"/>
    <p:sldId id="275" r:id="rId19"/>
    <p:sldId id="274"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64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fr-FR" sz="4400" b="0" u="none" strike="noStrike">
                <a:solidFill>
                  <a:srgbClr val="000000"/>
                </a:solidFill>
                <a:effectLst/>
                <a:uFillTx/>
                <a:latin typeface="Arial"/>
              </a:rPr>
              <a:t>Cliquez pour déplacer la diapo</a:t>
            </a:r>
          </a:p>
        </p:txBody>
      </p:sp>
      <p:sp>
        <p:nvSpPr>
          <p:cNvPr id="8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indent="0">
              <a:buNone/>
            </a:pPr>
            <a:r>
              <a:rPr lang="fr-FR" sz="2000" b="0" u="none" strike="noStrike">
                <a:solidFill>
                  <a:srgbClr val="000000"/>
                </a:solidFill>
                <a:effectLst/>
                <a:uFillTx/>
                <a:latin typeface="Arial"/>
              </a:rPr>
              <a:t>Cliquez pour modifier le format des notes</a:t>
            </a:r>
          </a:p>
        </p:txBody>
      </p:sp>
      <p:sp>
        <p:nvSpPr>
          <p:cNvPr id="8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fr-FR" sz="1400" b="0" u="none" strike="noStrike">
                <a:solidFill>
                  <a:srgbClr val="000000"/>
                </a:solidFill>
                <a:effectLst/>
                <a:uFillTx/>
                <a:latin typeface="Times New Roman"/>
              </a:rPr>
              <a:t>&lt;en-tête&gt;</a:t>
            </a:r>
          </a:p>
        </p:txBody>
      </p:sp>
      <p:sp>
        <p:nvSpPr>
          <p:cNvPr id="84"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fr-FR" sz="1400" b="0" u="none" strike="noStrike">
                <a:solidFill>
                  <a:srgbClr val="000000"/>
                </a:solidFill>
                <a:effectLst/>
                <a:uFillTx/>
                <a:latin typeface="Times New Roman"/>
              </a:defRPr>
            </a:lvl1pPr>
          </a:lstStyle>
          <a:p>
            <a:pPr indent="0" algn="r">
              <a:buNone/>
            </a:pPr>
            <a:r>
              <a:rPr lang="fr-FR" sz="1400" b="0" u="none" strike="noStrike">
                <a:solidFill>
                  <a:srgbClr val="000000"/>
                </a:solidFill>
                <a:effectLst/>
                <a:uFillTx/>
                <a:latin typeface="Times New Roman"/>
              </a:rPr>
              <a:t>&lt;date/heure&gt;</a:t>
            </a:r>
          </a:p>
        </p:txBody>
      </p:sp>
      <p:sp>
        <p:nvSpPr>
          <p:cNvPr id="85"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fr-FR" sz="1400" b="0" u="none" strike="noStrike">
                <a:solidFill>
                  <a:srgbClr val="000000"/>
                </a:solidFill>
                <a:effectLst/>
                <a:uFillTx/>
                <a:latin typeface="Times New Roman"/>
              </a:defRPr>
            </a:lvl1pPr>
          </a:lstStyle>
          <a:p>
            <a:pPr indent="0">
              <a:buNone/>
            </a:pPr>
            <a:r>
              <a:rPr lang="fr-FR" sz="1400" b="0" u="none" strike="noStrike">
                <a:solidFill>
                  <a:srgbClr val="000000"/>
                </a:solidFill>
                <a:effectLst/>
                <a:uFillTx/>
                <a:latin typeface="Times New Roman"/>
              </a:rPr>
              <a:t>&lt;pied de page&gt;</a:t>
            </a:r>
          </a:p>
        </p:txBody>
      </p:sp>
      <p:sp>
        <p:nvSpPr>
          <p:cNvPr id="86"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fr-FR" sz="1400" b="0" u="none" strike="noStrike">
                <a:solidFill>
                  <a:srgbClr val="000000"/>
                </a:solidFill>
                <a:effectLst/>
                <a:uFillTx/>
                <a:latin typeface="Times New Roman"/>
              </a:defRPr>
            </a:lvl1pPr>
          </a:lstStyle>
          <a:p>
            <a:pPr indent="0" algn="r">
              <a:buNone/>
            </a:pPr>
            <a:fld id="{E2952CAE-FDCB-41A0-A2A2-70C06FB732DF}" type="slidenum">
              <a:rPr lang="fr-FR" sz="1400" b="0" u="none" strike="noStrike">
                <a:solidFill>
                  <a:srgbClr val="000000"/>
                </a:solidFill>
                <a:effectLst/>
                <a:uFillTx/>
                <a:latin typeface="Times New Roman"/>
              </a:rPr>
              <a:t>‹#›</a:t>
            </a:fld>
            <a:endParaRPr lang="fr-FR"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noRot="1" noChangeAspect="1"/>
          </p:cNvSpPr>
          <p:nvPr>
            <p:ph type="sldImg"/>
          </p:nvPr>
        </p:nvSpPr>
        <p:spPr>
          <a:xfrm>
            <a:off x="1141413" y="714375"/>
            <a:ext cx="3430587" cy="1928813"/>
          </a:xfrm>
          <a:prstGeom prst="rect">
            <a:avLst/>
          </a:prstGeom>
          <a:ln w="0">
            <a:noFill/>
          </a:ln>
        </p:spPr>
      </p:sp>
      <p:sp>
        <p:nvSpPr>
          <p:cNvPr id="177"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78" name="PlaceHolder 3"/>
          <p:cNvSpPr>
            <a:spLocks noGrp="1"/>
          </p:cNvSpPr>
          <p:nvPr>
            <p:ph type="sldNum" idx="39"/>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D369B468-A0E0-4A66-BAF1-D3F914F1F07E}" type="slidenum">
              <a:rPr lang="en-US" sz="1200" b="0" u="none" strike="noStrike">
                <a:solidFill>
                  <a:srgbClr val="000000"/>
                </a:solidFill>
                <a:effectLst/>
                <a:uFillTx/>
                <a:latin typeface="Times New Roman"/>
              </a:rPr>
              <a:t>10</a:t>
            </a:fld>
            <a:endParaRPr lang="fr-FR" sz="1200" b="0" u="none" strike="noStrike">
              <a:solidFill>
                <a:srgbClr val="000000"/>
              </a:solidFill>
              <a:effectLst/>
              <a:uFillTx/>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noRot="1" noChangeAspect="1"/>
          </p:cNvSpPr>
          <p:nvPr>
            <p:ph type="sldImg"/>
          </p:nvPr>
        </p:nvSpPr>
        <p:spPr>
          <a:xfrm>
            <a:off x="1141413" y="714375"/>
            <a:ext cx="3430587" cy="1928813"/>
          </a:xfrm>
          <a:prstGeom prst="rect">
            <a:avLst/>
          </a:prstGeom>
          <a:ln w="0">
            <a:noFill/>
          </a:ln>
        </p:spPr>
      </p:sp>
      <p:sp>
        <p:nvSpPr>
          <p:cNvPr id="180"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81" name="PlaceHolder 3"/>
          <p:cNvSpPr>
            <a:spLocks noGrp="1"/>
          </p:cNvSpPr>
          <p:nvPr>
            <p:ph type="sldNum" idx="40"/>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B10FC0CA-05EA-4095-9403-019A70BDA253}" type="slidenum">
              <a:rPr lang="en-US" sz="1200" b="0" u="none" strike="noStrike">
                <a:solidFill>
                  <a:srgbClr val="000000"/>
                </a:solidFill>
                <a:effectLst/>
                <a:uFillTx/>
                <a:latin typeface="Times New Roman"/>
              </a:rPr>
              <a:t>11</a:t>
            </a:fld>
            <a:endParaRPr lang="fr-FR" sz="1200" b="0" u="none" strike="noStrike">
              <a:solidFill>
                <a:srgbClr val="000000"/>
              </a:solidFill>
              <a:effectLst/>
              <a:uFillTx/>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noRot="1" noChangeAspect="1"/>
          </p:cNvSpPr>
          <p:nvPr>
            <p:ph type="sldImg"/>
          </p:nvPr>
        </p:nvSpPr>
        <p:spPr>
          <a:xfrm>
            <a:off x="1141413" y="714375"/>
            <a:ext cx="3430587" cy="1928813"/>
          </a:xfrm>
          <a:prstGeom prst="rect">
            <a:avLst/>
          </a:prstGeom>
          <a:ln w="0">
            <a:noFill/>
          </a:ln>
        </p:spPr>
      </p:sp>
      <p:sp>
        <p:nvSpPr>
          <p:cNvPr id="183"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84" name="PlaceHolder 3"/>
          <p:cNvSpPr>
            <a:spLocks noGrp="1"/>
          </p:cNvSpPr>
          <p:nvPr>
            <p:ph type="sldNum" idx="41"/>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6ED2A6AA-548E-4F17-8340-AA0B565B7FCD}" type="slidenum">
              <a:rPr lang="en-US" sz="1200" b="0" u="none" strike="noStrike">
                <a:solidFill>
                  <a:srgbClr val="000000"/>
                </a:solidFill>
                <a:effectLst/>
                <a:uFillTx/>
                <a:latin typeface="Times New Roman"/>
              </a:rPr>
              <a:t>12</a:t>
            </a:fld>
            <a:endParaRPr lang="fr-FR" sz="1200" b="0" u="none" strike="noStrike">
              <a:solidFill>
                <a:srgbClr val="000000"/>
              </a:solidFill>
              <a:effectLst/>
              <a:uFillTx/>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noRot="1" noChangeAspect="1"/>
          </p:cNvSpPr>
          <p:nvPr>
            <p:ph type="sldImg"/>
          </p:nvPr>
        </p:nvSpPr>
        <p:spPr>
          <a:xfrm>
            <a:off x="1141413" y="714375"/>
            <a:ext cx="3430587" cy="1928813"/>
          </a:xfrm>
          <a:prstGeom prst="rect">
            <a:avLst/>
          </a:prstGeom>
          <a:ln w="0">
            <a:noFill/>
          </a:ln>
        </p:spPr>
      </p:sp>
      <p:sp>
        <p:nvSpPr>
          <p:cNvPr id="186"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87" name="PlaceHolder 3"/>
          <p:cNvSpPr>
            <a:spLocks noGrp="1"/>
          </p:cNvSpPr>
          <p:nvPr>
            <p:ph type="sldNum" idx="42"/>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31B093AE-7107-4464-A5EB-2E230F4EF0BE}" type="slidenum">
              <a:rPr lang="en-US" sz="1200" b="0" u="none" strike="noStrike">
                <a:solidFill>
                  <a:srgbClr val="000000"/>
                </a:solidFill>
                <a:effectLst/>
                <a:uFillTx/>
                <a:latin typeface="Times New Roman"/>
              </a:rPr>
              <a:t>13</a:t>
            </a:fld>
            <a:endParaRPr lang="fr-FR" sz="1200" b="0" u="none" strike="noStrike">
              <a:solidFill>
                <a:srgbClr val="000000"/>
              </a:solidFill>
              <a:effectLst/>
              <a:uFillTx/>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noRot="1" noChangeAspect="1"/>
          </p:cNvSpPr>
          <p:nvPr>
            <p:ph type="sldImg"/>
          </p:nvPr>
        </p:nvSpPr>
        <p:spPr>
          <a:xfrm>
            <a:off x="1141413" y="714375"/>
            <a:ext cx="3430587" cy="1928813"/>
          </a:xfrm>
          <a:prstGeom prst="rect">
            <a:avLst/>
          </a:prstGeom>
          <a:ln w="0">
            <a:noFill/>
          </a:ln>
        </p:spPr>
      </p:sp>
      <p:sp>
        <p:nvSpPr>
          <p:cNvPr id="174"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75" name="PlaceHolder 3"/>
          <p:cNvSpPr>
            <a:spLocks noGrp="1"/>
          </p:cNvSpPr>
          <p:nvPr>
            <p:ph type="sldNum" idx="38"/>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D8EF6B90-389E-41BA-9CA4-40139A4B3529}" type="slidenum">
              <a:rPr lang="en-US" sz="1200" b="0" u="none" strike="noStrike">
                <a:solidFill>
                  <a:srgbClr val="000000"/>
                </a:solidFill>
                <a:effectLst/>
                <a:uFillTx/>
                <a:latin typeface="Times New Roman"/>
              </a:rPr>
              <a:t>9</a:t>
            </a:fld>
            <a:endParaRPr lang="fr-FR" sz="1200" b="0" u="none" strike="noStrike">
              <a:solidFill>
                <a:srgbClr val="000000"/>
              </a:solidFill>
              <a:effectLst/>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dt" idx="1"/>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4" name="PlaceHolder 2"/>
          <p:cNvSpPr>
            <a:spLocks noGrp="1"/>
          </p:cNvSpPr>
          <p:nvPr>
            <p:ph type="ftr" idx="2"/>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2" name="PlaceHolder 3"/>
          <p:cNvSpPr>
            <a:spLocks noGrp="1"/>
          </p:cNvSpPr>
          <p:nvPr>
            <p:ph type="sldNum" idx="3"/>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7812A071-0685-46F2-BC1F-CD12A11E0DF7}"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mparison">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u="none" strike="noStrike">
                <a:solidFill>
                  <a:schemeClr val="dk1"/>
                </a:solidFill>
                <a:effectLst/>
                <a:uFillTx/>
                <a:latin typeface="Calibri Light"/>
              </a:rPr>
              <a:t>Click to edit Master title style</a:t>
            </a:r>
            <a:endParaRPr lang="fr-FR" sz="4400" b="0" u="none" strike="noStrike">
              <a:solidFill>
                <a:srgbClr val="000000"/>
              </a:solidFill>
              <a:effectLst/>
              <a:uFillTx/>
              <a:latin typeface="Arial"/>
            </a:endParaRPr>
          </a:p>
        </p:txBody>
      </p:sp>
      <p:sp>
        <p:nvSpPr>
          <p:cNvPr id="47" name="PlaceHolder 2"/>
          <p:cNvSpPr>
            <a:spLocks noGrp="1"/>
          </p:cNvSpPr>
          <p:nvPr>
            <p:ph type="body"/>
          </p:nvPr>
        </p:nvSpPr>
        <p:spPr>
          <a:xfrm>
            <a:off x="839880" y="1681200"/>
            <a:ext cx="5157000" cy="82332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u="none" strike="noStrike">
                <a:solidFill>
                  <a:schemeClr val="dk1"/>
                </a:solidFill>
                <a:effectLst/>
                <a:uFillTx/>
                <a:latin typeface="Calibri"/>
              </a:rPr>
              <a:t>Click to edit Master text styles</a:t>
            </a:r>
            <a:endParaRPr lang="fr-FR" sz="2400" b="0" u="none" strike="noStrike">
              <a:solidFill>
                <a:srgbClr val="000000"/>
              </a:solidFill>
              <a:effectLst/>
              <a:uFillTx/>
              <a:latin typeface="Arial"/>
            </a:endParaRPr>
          </a:p>
        </p:txBody>
      </p:sp>
      <p:sp>
        <p:nvSpPr>
          <p:cNvPr id="48" name="PlaceHolder 3"/>
          <p:cNvSpPr>
            <a:spLocks noGrp="1"/>
          </p:cNvSpPr>
          <p:nvPr>
            <p:ph type="body"/>
          </p:nvPr>
        </p:nvSpPr>
        <p:spPr>
          <a:xfrm>
            <a:off x="839880" y="2505240"/>
            <a:ext cx="5157000" cy="368388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49" name="PlaceHolder 4"/>
          <p:cNvSpPr>
            <a:spLocks noGrp="1"/>
          </p:cNvSpPr>
          <p:nvPr>
            <p:ph type="body"/>
          </p:nvPr>
        </p:nvSpPr>
        <p:spPr>
          <a:xfrm>
            <a:off x="6172200" y="1681200"/>
            <a:ext cx="5182560" cy="82332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u="none" strike="noStrike">
                <a:solidFill>
                  <a:schemeClr val="dk1"/>
                </a:solidFill>
                <a:effectLst/>
                <a:uFillTx/>
                <a:latin typeface="Calibri"/>
              </a:rPr>
              <a:t>Click to edit Master text styles</a:t>
            </a:r>
            <a:endParaRPr lang="fr-FR" sz="2400" b="0" u="none" strike="noStrike">
              <a:solidFill>
                <a:srgbClr val="000000"/>
              </a:solidFill>
              <a:effectLst/>
              <a:uFillTx/>
              <a:latin typeface="Arial"/>
            </a:endParaRPr>
          </a:p>
        </p:txBody>
      </p:sp>
      <p:sp>
        <p:nvSpPr>
          <p:cNvPr id="50" name="PlaceHolder 5"/>
          <p:cNvSpPr>
            <a:spLocks noGrp="1"/>
          </p:cNvSpPr>
          <p:nvPr>
            <p:ph type="body"/>
          </p:nvPr>
        </p:nvSpPr>
        <p:spPr>
          <a:xfrm>
            <a:off x="6172200" y="2505240"/>
            <a:ext cx="5182560" cy="368388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51" name="PlaceHolder 6"/>
          <p:cNvSpPr>
            <a:spLocks noGrp="1"/>
          </p:cNvSpPr>
          <p:nvPr>
            <p:ph type="dt" idx="28"/>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52" name="PlaceHolder 7"/>
          <p:cNvSpPr>
            <a:spLocks noGrp="1"/>
          </p:cNvSpPr>
          <p:nvPr>
            <p:ph type="ftr" idx="29"/>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53" name="PlaceHolder 8"/>
          <p:cNvSpPr>
            <a:spLocks noGrp="1"/>
          </p:cNvSpPr>
          <p:nvPr>
            <p:ph type="sldNum" idx="30"/>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DB80CCF2-5376-48AD-9727-DDC93AD6D87E}"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u="none" strike="noStrike">
                <a:solidFill>
                  <a:schemeClr val="dk1"/>
                </a:solidFill>
                <a:effectLst/>
                <a:uFillTx/>
                <a:latin typeface="Calibri Light"/>
              </a:rPr>
              <a:t>Click to edit Master title style</a:t>
            </a:r>
            <a:endParaRPr lang="fr-FR" sz="4400" b="0" u="none" strike="noStrike">
              <a:solidFill>
                <a:srgbClr val="000000"/>
              </a:solidFill>
              <a:effectLst/>
              <a:uFillTx/>
              <a:latin typeface="Arial"/>
            </a:endParaRPr>
          </a:p>
        </p:txBody>
      </p:sp>
      <p:sp>
        <p:nvSpPr>
          <p:cNvPr id="55" name="PlaceHolder 2"/>
          <p:cNvSpPr>
            <a:spLocks noGrp="1"/>
          </p:cNvSpPr>
          <p:nvPr>
            <p:ph type="dt" idx="31"/>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56" name="PlaceHolder 3"/>
          <p:cNvSpPr>
            <a:spLocks noGrp="1"/>
          </p:cNvSpPr>
          <p:nvPr>
            <p:ph type="ftr" idx="32"/>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57" name="PlaceHolder 4"/>
          <p:cNvSpPr>
            <a:spLocks noGrp="1"/>
          </p:cNvSpPr>
          <p:nvPr>
            <p:ph type="sldNum" idx="33"/>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122B7FCF-6FE9-4064-81F1-96E9298311CA}"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83080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84947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498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50223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33310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58436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13612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lide 1 master">
    <p:spTree>
      <p:nvGrpSpPr>
        <p:cNvPr id="1" name=""/>
        <p:cNvGrpSpPr/>
        <p:nvPr/>
      </p:nvGrpSpPr>
      <p:grpSpPr>
        <a:xfrm>
          <a:off x="0" y="0"/>
          <a:ext cx="0" cy="0"/>
          <a:chOff x="0" y="0"/>
          <a:chExt cx="0" cy="0"/>
        </a:xfrm>
      </p:grpSpPr>
      <p:sp>
        <p:nvSpPr>
          <p:cNvPr id="58" name="Shape 0"/>
          <p:cNvSpPr/>
          <p:nvPr/>
        </p:nvSpPr>
        <p:spPr>
          <a:xfrm>
            <a:off x="360" y="360"/>
            <a:ext cx="12191400" cy="6857280"/>
          </a:xfrm>
          <a:prstGeom prst="rect">
            <a:avLst/>
          </a:prstGeom>
          <a:solidFill>
            <a:srgbClr val="0B101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59" name="Shape 1"/>
          <p:cNvSpPr/>
          <p:nvPr/>
        </p:nvSpPr>
        <p:spPr>
          <a:xfrm>
            <a:off x="360" y="360"/>
            <a:ext cx="12191400" cy="6857280"/>
          </a:xfrm>
          <a:prstGeom prst="rect">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pic>
        <p:nvPicPr>
          <p:cNvPr id="60" name="Image 0" descr="preencoded.png">
            <a:hlinkClick r:id="rId2"/>
          </p:cNvPr>
          <p:cNvPicPr/>
          <p:nvPr/>
        </p:nvPicPr>
        <p:blipFill>
          <a:blip r:embed="rId3"/>
          <a:stretch/>
        </p:blipFill>
        <p:spPr>
          <a:xfrm>
            <a:off x="10699200" y="6458040"/>
            <a:ext cx="1434960" cy="342360"/>
          </a:xfrm>
          <a:prstGeom prst="rect">
            <a:avLst/>
          </a:prstGeom>
          <a:noFill/>
          <a:ln w="0">
            <a:noFill/>
          </a:ln>
        </p:spPr>
      </p:pic>
      <p:sp>
        <p:nvSpPr>
          <p:cNvPr id="6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lgn="ctr">
              <a:lnSpc>
                <a:spcPct val="100000"/>
              </a:lnSpc>
              <a:buNone/>
              <a:tabLst>
                <a:tab pos="0" algn="l"/>
              </a:tabLst>
            </a:pPr>
            <a:r>
              <a:rPr lang="fr-FR" sz="2290" b="0" u="none" strike="noStrike">
                <a:solidFill>
                  <a:schemeClr val="dk1"/>
                </a:solidFill>
                <a:effectLst/>
                <a:uFillTx/>
                <a:latin typeface="Calibri Light"/>
              </a:rPr>
              <a:t>Cliquez pour éditer le format du texte-titre</a:t>
            </a:r>
            <a:endParaRPr lang="fr-FR" sz="2290" b="0" u="none" strike="noStrike">
              <a:solidFill>
                <a:srgbClr val="FFFFFF"/>
              </a:solidFill>
              <a:effectLst/>
              <a:uFillTx/>
              <a:latin typeface="Arial"/>
            </a:endParaRPr>
          </a:p>
        </p:txBody>
      </p:sp>
      <p:sp>
        <p:nvSpPr>
          <p:cNvPr id="62"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100000"/>
              </a:lnSpc>
              <a:spcBef>
                <a:spcPts val="1179"/>
              </a:spcBef>
              <a:buClr>
                <a:srgbClr val="FFFFFF"/>
              </a:buClr>
              <a:buSzPct val="45000"/>
              <a:buFont typeface="Wingdings" charset="2"/>
              <a:buChar char=""/>
            </a:pPr>
            <a:r>
              <a:rPr lang="fr-FR" sz="2660" b="0" u="none" strike="noStrike">
                <a:solidFill>
                  <a:schemeClr val="dk1"/>
                </a:solidFill>
                <a:effectLst/>
                <a:uFillTx/>
                <a:latin typeface="Calibri"/>
              </a:rPr>
              <a:t>Cliquez pour éditer le format du plan de texte</a:t>
            </a:r>
            <a:endParaRPr lang="fr-FR" sz="2660" b="0" u="none" strike="noStrike">
              <a:solidFill>
                <a:srgbClr val="FFFFFF"/>
              </a:solidFill>
              <a:effectLst/>
              <a:uFillTx/>
              <a:latin typeface="Arial"/>
            </a:endParaRPr>
          </a:p>
          <a:p>
            <a:pPr marL="864000" lvl="1" indent="-324000">
              <a:lnSpc>
                <a:spcPct val="100000"/>
              </a:lnSpc>
              <a:spcBef>
                <a:spcPts val="941"/>
              </a:spcBef>
              <a:buClr>
                <a:srgbClr val="FFFFFF"/>
              </a:buClr>
              <a:buSzPct val="75000"/>
              <a:buFont typeface="Symbol" charset="2"/>
              <a:buChar char=""/>
            </a:pPr>
            <a:r>
              <a:rPr lang="fr-FR" sz="2000" b="0" u="none" strike="noStrike">
                <a:solidFill>
                  <a:schemeClr val="dk1"/>
                </a:solidFill>
                <a:effectLst/>
                <a:uFillTx/>
                <a:latin typeface="Calibri"/>
              </a:rPr>
              <a:t>Second niveau de plan</a:t>
            </a:r>
            <a:endParaRPr lang="fr-FR" sz="2000" b="0" u="none" strike="noStrike">
              <a:solidFill>
                <a:srgbClr val="FFFFFF"/>
              </a:solidFill>
              <a:effectLst/>
              <a:uFillTx/>
              <a:latin typeface="Arial"/>
            </a:endParaRPr>
          </a:p>
          <a:p>
            <a:pPr marL="1296000" lvl="2" indent="-288000">
              <a:lnSpc>
                <a:spcPct val="100000"/>
              </a:lnSpc>
              <a:spcBef>
                <a:spcPts val="706"/>
              </a:spcBef>
              <a:buClr>
                <a:srgbClr val="FFFFFF"/>
              </a:buClr>
              <a:buSzPct val="45000"/>
              <a:buFont typeface="Wingdings" charset="2"/>
              <a:buChar char=""/>
            </a:pPr>
            <a:r>
              <a:rPr lang="fr-FR" sz="1670" b="0" u="none" strike="noStrike">
                <a:solidFill>
                  <a:schemeClr val="dk1"/>
                </a:solidFill>
                <a:effectLst/>
                <a:uFillTx/>
                <a:latin typeface="Calibri"/>
              </a:rPr>
              <a:t>Troisième niveau de plan</a:t>
            </a:r>
            <a:endParaRPr lang="fr-FR" sz="1670" b="0" u="none" strike="noStrike">
              <a:solidFill>
                <a:srgbClr val="FFFFFF"/>
              </a:solidFill>
              <a:effectLst/>
              <a:uFillTx/>
              <a:latin typeface="Arial"/>
            </a:endParaRPr>
          </a:p>
          <a:p>
            <a:pPr marL="1728000" lvl="3" indent="-216000">
              <a:lnSpc>
                <a:spcPct val="100000"/>
              </a:lnSpc>
              <a:spcBef>
                <a:spcPts val="471"/>
              </a:spcBef>
              <a:buClr>
                <a:srgbClr val="FFFFFF"/>
              </a:buClr>
              <a:buSzPct val="75000"/>
              <a:buFont typeface="Symbol" charset="2"/>
              <a:buChar char=""/>
            </a:pPr>
            <a:r>
              <a:rPr lang="fr-FR" sz="1670" b="0" u="none" strike="noStrike">
                <a:solidFill>
                  <a:schemeClr val="dk1"/>
                </a:solidFill>
                <a:effectLst/>
                <a:uFillTx/>
                <a:latin typeface="Calibri"/>
              </a:rPr>
              <a:t>Quatrième niveau de plan</a:t>
            </a:r>
            <a:endParaRPr lang="fr-FR" sz="1670" b="0" u="none" strike="noStrike">
              <a:solidFill>
                <a:srgbClr val="FFFFFF"/>
              </a:solidFill>
              <a:effectLst/>
              <a:uFillTx/>
              <a:latin typeface="Arial"/>
            </a:endParaRPr>
          </a:p>
          <a:p>
            <a:pPr marL="2160000" lvl="4"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Cinquième niveau de plan</a:t>
            </a:r>
            <a:endParaRPr lang="fr-FR" sz="1670" b="0" u="none" strike="noStrike">
              <a:solidFill>
                <a:srgbClr val="FFFFFF"/>
              </a:solidFill>
              <a:effectLst/>
              <a:uFillTx/>
              <a:latin typeface="Arial"/>
            </a:endParaRPr>
          </a:p>
          <a:p>
            <a:pPr marL="2592000" lvl="5"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Sixième niveau de plan</a:t>
            </a:r>
            <a:endParaRPr lang="fr-FR" sz="1670" b="0" u="none" strike="noStrike">
              <a:solidFill>
                <a:srgbClr val="FFFFFF"/>
              </a:solidFill>
              <a:effectLst/>
              <a:uFillTx/>
              <a:latin typeface="Arial"/>
            </a:endParaRPr>
          </a:p>
          <a:p>
            <a:pPr marL="3024000" lvl="6"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Septième niveau de plan</a:t>
            </a:r>
            <a:endParaRPr lang="fr-FR" sz="1670" b="0" u="none" strike="noStrike">
              <a:solidFill>
                <a:srgbClr val="FFFFFF"/>
              </a:solidFill>
              <a:effectLst/>
              <a:uFillTx/>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ontent with Caption">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9880" y="457200"/>
            <a:ext cx="3931560" cy="159948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en-US" sz="3200" b="0" u="none" strike="noStrike">
                <a:solidFill>
                  <a:schemeClr val="dk1"/>
                </a:solidFill>
                <a:effectLst/>
                <a:uFillTx/>
                <a:latin typeface="Calibri Light"/>
              </a:rPr>
              <a:t>Click to edit Master title style</a:t>
            </a:r>
            <a:endParaRPr lang="fr-FR" sz="3200" b="0" u="none" strike="noStrike">
              <a:solidFill>
                <a:srgbClr val="000000"/>
              </a:solidFill>
              <a:effectLst/>
              <a:uFillTx/>
              <a:latin typeface="Arial"/>
            </a:endParaRPr>
          </a:p>
        </p:txBody>
      </p:sp>
      <p:sp>
        <p:nvSpPr>
          <p:cNvPr id="4" name="PlaceHolder 2"/>
          <p:cNvSpPr>
            <a:spLocks noGrp="1"/>
          </p:cNvSpPr>
          <p:nvPr>
            <p:ph type="body"/>
          </p:nvPr>
        </p:nvSpPr>
        <p:spPr>
          <a:xfrm>
            <a:off x="5183280" y="987480"/>
            <a:ext cx="6171480" cy="4872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3200" b="0" u="none" strike="noStrike">
                <a:solidFill>
                  <a:schemeClr val="dk1"/>
                </a:solidFill>
                <a:effectLst/>
                <a:uFillTx/>
                <a:latin typeface="Calibri"/>
              </a:rPr>
              <a:t>Click to edit Master text styles</a:t>
            </a:r>
            <a:endParaRPr lang="fr-FR" sz="32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800" b="0" u="none" strike="noStrike">
                <a:solidFill>
                  <a:schemeClr val="dk1"/>
                </a:solidFill>
                <a:effectLst/>
                <a:uFillTx/>
                <a:latin typeface="Calibri"/>
              </a:rPr>
              <a:t>Second level</a:t>
            </a:r>
            <a:endParaRPr lang="fr-FR" sz="28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Third level</a:t>
            </a:r>
            <a:endParaRPr lang="fr-FR" sz="24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Fourth level</a:t>
            </a:r>
            <a:endParaRPr lang="fr-FR" sz="20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Fifth level</a:t>
            </a:r>
            <a:endParaRPr lang="fr-FR" sz="2000" b="0" u="none" strike="noStrike">
              <a:solidFill>
                <a:srgbClr val="000000"/>
              </a:solidFill>
              <a:effectLst/>
              <a:uFillTx/>
              <a:latin typeface="Arial"/>
            </a:endParaRPr>
          </a:p>
        </p:txBody>
      </p:sp>
      <p:sp>
        <p:nvSpPr>
          <p:cNvPr id="5" name="PlaceHolder 3"/>
          <p:cNvSpPr>
            <a:spLocks noGrp="1"/>
          </p:cNvSpPr>
          <p:nvPr>
            <p:ph type="body"/>
          </p:nvPr>
        </p:nvSpPr>
        <p:spPr>
          <a:xfrm>
            <a:off x="839880" y="2057400"/>
            <a:ext cx="3931560" cy="38109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u="none" strike="noStrike">
                <a:solidFill>
                  <a:schemeClr val="dk1"/>
                </a:solidFill>
                <a:effectLst/>
                <a:uFillTx/>
                <a:latin typeface="Calibri"/>
              </a:rPr>
              <a:t>Click to edit Master text styles</a:t>
            </a:r>
            <a:endParaRPr lang="fr-FR" sz="1600" b="0" u="none" strike="noStrike">
              <a:solidFill>
                <a:srgbClr val="000000"/>
              </a:solidFill>
              <a:effectLst/>
              <a:uFillTx/>
              <a:latin typeface="Arial"/>
            </a:endParaRPr>
          </a:p>
        </p:txBody>
      </p:sp>
      <p:sp>
        <p:nvSpPr>
          <p:cNvPr id="6" name="PlaceHolder 4"/>
          <p:cNvSpPr>
            <a:spLocks noGrp="1"/>
          </p:cNvSpPr>
          <p:nvPr>
            <p:ph type="dt" idx="4"/>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7" name="PlaceHolder 5"/>
          <p:cNvSpPr>
            <a:spLocks noGrp="1"/>
          </p:cNvSpPr>
          <p:nvPr>
            <p:ph type="ftr" idx="5"/>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8" name="PlaceHolder 6"/>
          <p:cNvSpPr>
            <a:spLocks noGrp="1"/>
          </p:cNvSpPr>
          <p:nvPr>
            <p:ph type="sldNum" idx="6"/>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4AA456B1-CEB1-476B-95D2-1A2725BDCF5B}"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lide 2 master">
    <p:spTree>
      <p:nvGrpSpPr>
        <p:cNvPr id="1" name=""/>
        <p:cNvGrpSpPr/>
        <p:nvPr/>
      </p:nvGrpSpPr>
      <p:grpSpPr>
        <a:xfrm>
          <a:off x="0" y="0"/>
          <a:ext cx="0" cy="0"/>
          <a:chOff x="0" y="0"/>
          <a:chExt cx="0" cy="0"/>
        </a:xfrm>
      </p:grpSpPr>
      <p:sp>
        <p:nvSpPr>
          <p:cNvPr id="63" name="Shape 0"/>
          <p:cNvSpPr/>
          <p:nvPr/>
        </p:nvSpPr>
        <p:spPr>
          <a:xfrm>
            <a:off x="360" y="360"/>
            <a:ext cx="12191400" cy="6857280"/>
          </a:xfrm>
          <a:prstGeom prst="rect">
            <a:avLst/>
          </a:prstGeom>
          <a:solidFill>
            <a:srgbClr val="0B101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64" name="Shape 1"/>
          <p:cNvSpPr/>
          <p:nvPr/>
        </p:nvSpPr>
        <p:spPr>
          <a:xfrm>
            <a:off x="360" y="360"/>
            <a:ext cx="12191400" cy="6857280"/>
          </a:xfrm>
          <a:prstGeom prst="rect">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pic>
        <p:nvPicPr>
          <p:cNvPr id="65" name="Image 0" descr="preencoded.png">
            <a:hlinkClick r:id="rId2"/>
          </p:cNvPr>
          <p:cNvPicPr/>
          <p:nvPr/>
        </p:nvPicPr>
        <p:blipFill>
          <a:blip r:embed="rId3"/>
          <a:stretch/>
        </p:blipFill>
        <p:spPr>
          <a:xfrm>
            <a:off x="10699200" y="6458040"/>
            <a:ext cx="1434960" cy="342360"/>
          </a:xfrm>
          <a:prstGeom prst="rect">
            <a:avLst/>
          </a:prstGeom>
          <a:noFill/>
          <a:ln w="0">
            <a:noFill/>
          </a:ln>
        </p:spPr>
      </p:pic>
      <p:sp>
        <p:nvSpPr>
          <p:cNvPr id="6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lgn="ctr">
              <a:lnSpc>
                <a:spcPct val="100000"/>
              </a:lnSpc>
              <a:buNone/>
              <a:tabLst>
                <a:tab pos="0" algn="l"/>
              </a:tabLst>
            </a:pPr>
            <a:r>
              <a:rPr lang="fr-FR" sz="2290" b="0" u="none" strike="noStrike">
                <a:solidFill>
                  <a:schemeClr val="dk1"/>
                </a:solidFill>
                <a:effectLst/>
                <a:uFillTx/>
                <a:latin typeface="Calibri Light"/>
              </a:rPr>
              <a:t>Cliquez pour éditer le format du texte-titre</a:t>
            </a:r>
            <a:endParaRPr lang="fr-FR" sz="2290" b="0" u="none" strike="noStrike">
              <a:solidFill>
                <a:srgbClr val="FFFFFF"/>
              </a:solidFill>
              <a:effectLst/>
              <a:uFillTx/>
              <a:latin typeface="Arial"/>
            </a:endParaRPr>
          </a:p>
        </p:txBody>
      </p:sp>
      <p:sp>
        <p:nvSpPr>
          <p:cNvPr id="67"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100000"/>
              </a:lnSpc>
              <a:spcBef>
                <a:spcPts val="1179"/>
              </a:spcBef>
              <a:buClr>
                <a:srgbClr val="FFFFFF"/>
              </a:buClr>
              <a:buSzPct val="45000"/>
              <a:buFont typeface="Wingdings" charset="2"/>
              <a:buChar char=""/>
            </a:pPr>
            <a:r>
              <a:rPr lang="fr-FR" sz="2660" b="0" u="none" strike="noStrike">
                <a:solidFill>
                  <a:schemeClr val="dk1"/>
                </a:solidFill>
                <a:effectLst/>
                <a:uFillTx/>
                <a:latin typeface="Calibri"/>
              </a:rPr>
              <a:t>Cliquez pour éditer le format du plan de texte</a:t>
            </a:r>
            <a:endParaRPr lang="fr-FR" sz="2660" b="0" u="none" strike="noStrike">
              <a:solidFill>
                <a:srgbClr val="FFFFFF"/>
              </a:solidFill>
              <a:effectLst/>
              <a:uFillTx/>
              <a:latin typeface="Arial"/>
            </a:endParaRPr>
          </a:p>
          <a:p>
            <a:pPr marL="864000" lvl="1" indent="-324000">
              <a:lnSpc>
                <a:spcPct val="100000"/>
              </a:lnSpc>
              <a:spcBef>
                <a:spcPts val="941"/>
              </a:spcBef>
              <a:buClr>
                <a:srgbClr val="FFFFFF"/>
              </a:buClr>
              <a:buSzPct val="75000"/>
              <a:buFont typeface="Symbol" charset="2"/>
              <a:buChar char=""/>
            </a:pPr>
            <a:r>
              <a:rPr lang="fr-FR" sz="2000" b="0" u="none" strike="noStrike">
                <a:solidFill>
                  <a:schemeClr val="dk1"/>
                </a:solidFill>
                <a:effectLst/>
                <a:uFillTx/>
                <a:latin typeface="Calibri"/>
              </a:rPr>
              <a:t>Second niveau de plan</a:t>
            </a:r>
            <a:endParaRPr lang="fr-FR" sz="2000" b="0" u="none" strike="noStrike">
              <a:solidFill>
                <a:srgbClr val="FFFFFF"/>
              </a:solidFill>
              <a:effectLst/>
              <a:uFillTx/>
              <a:latin typeface="Arial"/>
            </a:endParaRPr>
          </a:p>
          <a:p>
            <a:pPr marL="1296000" lvl="2" indent="-288000">
              <a:lnSpc>
                <a:spcPct val="100000"/>
              </a:lnSpc>
              <a:spcBef>
                <a:spcPts val="706"/>
              </a:spcBef>
              <a:buClr>
                <a:srgbClr val="FFFFFF"/>
              </a:buClr>
              <a:buSzPct val="45000"/>
              <a:buFont typeface="Wingdings" charset="2"/>
              <a:buChar char=""/>
            </a:pPr>
            <a:r>
              <a:rPr lang="fr-FR" sz="1670" b="0" u="none" strike="noStrike">
                <a:solidFill>
                  <a:schemeClr val="dk1"/>
                </a:solidFill>
                <a:effectLst/>
                <a:uFillTx/>
                <a:latin typeface="Calibri"/>
              </a:rPr>
              <a:t>Troisième niveau de plan</a:t>
            </a:r>
            <a:endParaRPr lang="fr-FR" sz="1670" b="0" u="none" strike="noStrike">
              <a:solidFill>
                <a:srgbClr val="FFFFFF"/>
              </a:solidFill>
              <a:effectLst/>
              <a:uFillTx/>
              <a:latin typeface="Arial"/>
            </a:endParaRPr>
          </a:p>
          <a:p>
            <a:pPr marL="1728000" lvl="3" indent="-216000">
              <a:lnSpc>
                <a:spcPct val="100000"/>
              </a:lnSpc>
              <a:spcBef>
                <a:spcPts val="471"/>
              </a:spcBef>
              <a:buClr>
                <a:srgbClr val="FFFFFF"/>
              </a:buClr>
              <a:buSzPct val="75000"/>
              <a:buFont typeface="Symbol" charset="2"/>
              <a:buChar char=""/>
            </a:pPr>
            <a:r>
              <a:rPr lang="fr-FR" sz="1670" b="0" u="none" strike="noStrike">
                <a:solidFill>
                  <a:schemeClr val="dk1"/>
                </a:solidFill>
                <a:effectLst/>
                <a:uFillTx/>
                <a:latin typeface="Calibri"/>
              </a:rPr>
              <a:t>Quatrième niveau de plan</a:t>
            </a:r>
            <a:endParaRPr lang="fr-FR" sz="1670" b="0" u="none" strike="noStrike">
              <a:solidFill>
                <a:srgbClr val="FFFFFF"/>
              </a:solidFill>
              <a:effectLst/>
              <a:uFillTx/>
              <a:latin typeface="Arial"/>
            </a:endParaRPr>
          </a:p>
          <a:p>
            <a:pPr marL="2160000" lvl="4"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Cinquième niveau de plan</a:t>
            </a:r>
            <a:endParaRPr lang="fr-FR" sz="1670" b="0" u="none" strike="noStrike">
              <a:solidFill>
                <a:srgbClr val="FFFFFF"/>
              </a:solidFill>
              <a:effectLst/>
              <a:uFillTx/>
              <a:latin typeface="Arial"/>
            </a:endParaRPr>
          </a:p>
          <a:p>
            <a:pPr marL="2592000" lvl="5"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Sixième niveau de plan</a:t>
            </a:r>
            <a:endParaRPr lang="fr-FR" sz="1670" b="0" u="none" strike="noStrike">
              <a:solidFill>
                <a:srgbClr val="FFFFFF"/>
              </a:solidFill>
              <a:effectLst/>
              <a:uFillTx/>
              <a:latin typeface="Arial"/>
            </a:endParaRPr>
          </a:p>
          <a:p>
            <a:pPr marL="3024000" lvl="6"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Septième niveau de plan</a:t>
            </a:r>
            <a:endParaRPr lang="fr-FR" sz="1670" b="0" u="none" strike="noStrike">
              <a:solidFill>
                <a:srgbClr val="FFFFFF"/>
              </a:solidFill>
              <a:effectLst/>
              <a:uFillTx/>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lide 3 master">
    <p:spTree>
      <p:nvGrpSpPr>
        <p:cNvPr id="1" name=""/>
        <p:cNvGrpSpPr/>
        <p:nvPr/>
      </p:nvGrpSpPr>
      <p:grpSpPr>
        <a:xfrm>
          <a:off x="0" y="0"/>
          <a:ext cx="0" cy="0"/>
          <a:chOff x="0" y="0"/>
          <a:chExt cx="0" cy="0"/>
        </a:xfrm>
      </p:grpSpPr>
      <p:sp>
        <p:nvSpPr>
          <p:cNvPr id="68" name="Shape 0"/>
          <p:cNvSpPr/>
          <p:nvPr/>
        </p:nvSpPr>
        <p:spPr>
          <a:xfrm>
            <a:off x="360" y="360"/>
            <a:ext cx="12191400" cy="6857280"/>
          </a:xfrm>
          <a:prstGeom prst="rect">
            <a:avLst/>
          </a:prstGeom>
          <a:solidFill>
            <a:srgbClr val="0B101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69" name="Shape 1"/>
          <p:cNvSpPr/>
          <p:nvPr/>
        </p:nvSpPr>
        <p:spPr>
          <a:xfrm>
            <a:off x="360" y="360"/>
            <a:ext cx="12191400" cy="6857280"/>
          </a:xfrm>
          <a:prstGeom prst="rect">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pic>
        <p:nvPicPr>
          <p:cNvPr id="70" name="Image 0" descr="preencoded.png">
            <a:hlinkClick r:id="rId2"/>
          </p:cNvPr>
          <p:cNvPicPr/>
          <p:nvPr/>
        </p:nvPicPr>
        <p:blipFill>
          <a:blip r:embed="rId3"/>
          <a:stretch/>
        </p:blipFill>
        <p:spPr>
          <a:xfrm>
            <a:off x="10699200" y="6458040"/>
            <a:ext cx="1434960" cy="342360"/>
          </a:xfrm>
          <a:prstGeom prst="rect">
            <a:avLst/>
          </a:prstGeom>
          <a:noFill/>
          <a:ln w="0">
            <a:noFill/>
          </a:ln>
        </p:spPr>
      </p:pic>
      <p:sp>
        <p:nvSpPr>
          <p:cNvPr id="7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lgn="ctr">
              <a:lnSpc>
                <a:spcPct val="100000"/>
              </a:lnSpc>
              <a:buNone/>
              <a:tabLst>
                <a:tab pos="0" algn="l"/>
              </a:tabLst>
            </a:pPr>
            <a:r>
              <a:rPr lang="fr-FR" sz="2290" b="0" u="none" strike="noStrike">
                <a:solidFill>
                  <a:schemeClr val="dk1"/>
                </a:solidFill>
                <a:effectLst/>
                <a:uFillTx/>
                <a:latin typeface="Calibri Light"/>
              </a:rPr>
              <a:t>Cliquez pour éditer le format du texte-titre</a:t>
            </a:r>
            <a:endParaRPr lang="fr-FR" sz="2290" b="0" u="none" strike="noStrike">
              <a:solidFill>
                <a:srgbClr val="FFFFFF"/>
              </a:solidFill>
              <a:effectLst/>
              <a:uFillTx/>
              <a:latin typeface="Arial"/>
            </a:endParaRPr>
          </a:p>
        </p:txBody>
      </p:sp>
      <p:sp>
        <p:nvSpPr>
          <p:cNvPr id="72"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100000"/>
              </a:lnSpc>
              <a:spcBef>
                <a:spcPts val="1179"/>
              </a:spcBef>
              <a:buClr>
                <a:srgbClr val="FFFFFF"/>
              </a:buClr>
              <a:buSzPct val="45000"/>
              <a:buFont typeface="Wingdings" charset="2"/>
              <a:buChar char=""/>
            </a:pPr>
            <a:r>
              <a:rPr lang="fr-FR" sz="2660" b="0" u="none" strike="noStrike">
                <a:solidFill>
                  <a:schemeClr val="dk1"/>
                </a:solidFill>
                <a:effectLst/>
                <a:uFillTx/>
                <a:latin typeface="Calibri"/>
              </a:rPr>
              <a:t>Cliquez pour éditer le format du plan de texte</a:t>
            </a:r>
            <a:endParaRPr lang="fr-FR" sz="2660" b="0" u="none" strike="noStrike">
              <a:solidFill>
                <a:srgbClr val="FFFFFF"/>
              </a:solidFill>
              <a:effectLst/>
              <a:uFillTx/>
              <a:latin typeface="Arial"/>
            </a:endParaRPr>
          </a:p>
          <a:p>
            <a:pPr marL="864000" lvl="1" indent="-324000">
              <a:lnSpc>
                <a:spcPct val="100000"/>
              </a:lnSpc>
              <a:spcBef>
                <a:spcPts val="941"/>
              </a:spcBef>
              <a:buClr>
                <a:srgbClr val="FFFFFF"/>
              </a:buClr>
              <a:buSzPct val="75000"/>
              <a:buFont typeface="Symbol" charset="2"/>
              <a:buChar char=""/>
            </a:pPr>
            <a:r>
              <a:rPr lang="fr-FR" sz="2000" b="0" u="none" strike="noStrike">
                <a:solidFill>
                  <a:schemeClr val="dk1"/>
                </a:solidFill>
                <a:effectLst/>
                <a:uFillTx/>
                <a:latin typeface="Calibri"/>
              </a:rPr>
              <a:t>Second niveau de plan</a:t>
            </a:r>
            <a:endParaRPr lang="fr-FR" sz="2000" b="0" u="none" strike="noStrike">
              <a:solidFill>
                <a:srgbClr val="FFFFFF"/>
              </a:solidFill>
              <a:effectLst/>
              <a:uFillTx/>
              <a:latin typeface="Arial"/>
            </a:endParaRPr>
          </a:p>
          <a:p>
            <a:pPr marL="1296000" lvl="2" indent="-288000">
              <a:lnSpc>
                <a:spcPct val="100000"/>
              </a:lnSpc>
              <a:spcBef>
                <a:spcPts val="706"/>
              </a:spcBef>
              <a:buClr>
                <a:srgbClr val="FFFFFF"/>
              </a:buClr>
              <a:buSzPct val="45000"/>
              <a:buFont typeface="Wingdings" charset="2"/>
              <a:buChar char=""/>
            </a:pPr>
            <a:r>
              <a:rPr lang="fr-FR" sz="1670" b="0" u="none" strike="noStrike">
                <a:solidFill>
                  <a:schemeClr val="dk1"/>
                </a:solidFill>
                <a:effectLst/>
                <a:uFillTx/>
                <a:latin typeface="Calibri"/>
              </a:rPr>
              <a:t>Troisième niveau de plan</a:t>
            </a:r>
            <a:endParaRPr lang="fr-FR" sz="1670" b="0" u="none" strike="noStrike">
              <a:solidFill>
                <a:srgbClr val="FFFFFF"/>
              </a:solidFill>
              <a:effectLst/>
              <a:uFillTx/>
              <a:latin typeface="Arial"/>
            </a:endParaRPr>
          </a:p>
          <a:p>
            <a:pPr marL="1728000" lvl="3" indent="-216000">
              <a:lnSpc>
                <a:spcPct val="100000"/>
              </a:lnSpc>
              <a:spcBef>
                <a:spcPts val="471"/>
              </a:spcBef>
              <a:buClr>
                <a:srgbClr val="FFFFFF"/>
              </a:buClr>
              <a:buSzPct val="75000"/>
              <a:buFont typeface="Symbol" charset="2"/>
              <a:buChar char=""/>
            </a:pPr>
            <a:r>
              <a:rPr lang="fr-FR" sz="1670" b="0" u="none" strike="noStrike">
                <a:solidFill>
                  <a:schemeClr val="dk1"/>
                </a:solidFill>
                <a:effectLst/>
                <a:uFillTx/>
                <a:latin typeface="Calibri"/>
              </a:rPr>
              <a:t>Quatrième niveau de plan</a:t>
            </a:r>
            <a:endParaRPr lang="fr-FR" sz="1670" b="0" u="none" strike="noStrike">
              <a:solidFill>
                <a:srgbClr val="FFFFFF"/>
              </a:solidFill>
              <a:effectLst/>
              <a:uFillTx/>
              <a:latin typeface="Arial"/>
            </a:endParaRPr>
          </a:p>
          <a:p>
            <a:pPr marL="2160000" lvl="4"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Cinquième niveau de plan</a:t>
            </a:r>
            <a:endParaRPr lang="fr-FR" sz="1670" b="0" u="none" strike="noStrike">
              <a:solidFill>
                <a:srgbClr val="FFFFFF"/>
              </a:solidFill>
              <a:effectLst/>
              <a:uFillTx/>
              <a:latin typeface="Arial"/>
            </a:endParaRPr>
          </a:p>
          <a:p>
            <a:pPr marL="2592000" lvl="5"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Sixième niveau de plan</a:t>
            </a:r>
            <a:endParaRPr lang="fr-FR" sz="1670" b="0" u="none" strike="noStrike">
              <a:solidFill>
                <a:srgbClr val="FFFFFF"/>
              </a:solidFill>
              <a:effectLst/>
              <a:uFillTx/>
              <a:latin typeface="Arial"/>
            </a:endParaRPr>
          </a:p>
          <a:p>
            <a:pPr marL="3024000" lvl="6"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Septième niveau de plan</a:t>
            </a:r>
            <a:endParaRPr lang="fr-FR" sz="1670" b="0" u="none" strike="noStrike">
              <a:solidFill>
                <a:srgbClr val="FFFFFF"/>
              </a:solidFill>
              <a:effectLst/>
              <a:uFillTx/>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lide 4 master">
    <p:spTree>
      <p:nvGrpSpPr>
        <p:cNvPr id="1" name=""/>
        <p:cNvGrpSpPr/>
        <p:nvPr/>
      </p:nvGrpSpPr>
      <p:grpSpPr>
        <a:xfrm>
          <a:off x="0" y="0"/>
          <a:ext cx="0" cy="0"/>
          <a:chOff x="0" y="0"/>
          <a:chExt cx="0" cy="0"/>
        </a:xfrm>
      </p:grpSpPr>
      <p:sp>
        <p:nvSpPr>
          <p:cNvPr id="73" name="Shape 0"/>
          <p:cNvSpPr/>
          <p:nvPr/>
        </p:nvSpPr>
        <p:spPr>
          <a:xfrm>
            <a:off x="360" y="360"/>
            <a:ext cx="12191400" cy="6857280"/>
          </a:xfrm>
          <a:prstGeom prst="rect">
            <a:avLst/>
          </a:prstGeom>
          <a:solidFill>
            <a:srgbClr val="0B101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74" name="Shape 1"/>
          <p:cNvSpPr/>
          <p:nvPr/>
        </p:nvSpPr>
        <p:spPr>
          <a:xfrm>
            <a:off x="360" y="360"/>
            <a:ext cx="12191400" cy="6857280"/>
          </a:xfrm>
          <a:prstGeom prst="rect">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pic>
        <p:nvPicPr>
          <p:cNvPr id="75" name="Image 0" descr="preencoded.png">
            <a:hlinkClick r:id="rId2"/>
          </p:cNvPr>
          <p:cNvPicPr/>
          <p:nvPr/>
        </p:nvPicPr>
        <p:blipFill>
          <a:blip r:embed="rId3"/>
          <a:stretch/>
        </p:blipFill>
        <p:spPr>
          <a:xfrm>
            <a:off x="10699200" y="6458040"/>
            <a:ext cx="1434960" cy="342360"/>
          </a:xfrm>
          <a:prstGeom prst="rect">
            <a:avLst/>
          </a:prstGeom>
          <a:noFill/>
          <a:ln w="0">
            <a:noFill/>
          </a:ln>
        </p:spPr>
      </p:pic>
      <p:sp>
        <p:nvSpPr>
          <p:cNvPr id="7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lgn="ctr">
              <a:lnSpc>
                <a:spcPct val="100000"/>
              </a:lnSpc>
              <a:buNone/>
              <a:tabLst>
                <a:tab pos="0" algn="l"/>
              </a:tabLst>
            </a:pPr>
            <a:r>
              <a:rPr lang="fr-FR" sz="2290" b="0" u="none" strike="noStrike">
                <a:solidFill>
                  <a:schemeClr val="dk1"/>
                </a:solidFill>
                <a:effectLst/>
                <a:uFillTx/>
                <a:latin typeface="Calibri Light"/>
              </a:rPr>
              <a:t>Cliquez pour éditer le format du texte-titre</a:t>
            </a:r>
            <a:endParaRPr lang="fr-FR" sz="2290" b="0" u="none" strike="noStrike">
              <a:solidFill>
                <a:srgbClr val="FFFFFF"/>
              </a:solidFill>
              <a:effectLst/>
              <a:uFillTx/>
              <a:latin typeface="Arial"/>
            </a:endParaRPr>
          </a:p>
        </p:txBody>
      </p:sp>
      <p:sp>
        <p:nvSpPr>
          <p:cNvPr id="77"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100000"/>
              </a:lnSpc>
              <a:spcBef>
                <a:spcPts val="1179"/>
              </a:spcBef>
              <a:buClr>
                <a:srgbClr val="FFFFFF"/>
              </a:buClr>
              <a:buSzPct val="45000"/>
              <a:buFont typeface="Wingdings" charset="2"/>
              <a:buChar char=""/>
            </a:pPr>
            <a:r>
              <a:rPr lang="fr-FR" sz="2660" b="0" u="none" strike="noStrike">
                <a:solidFill>
                  <a:schemeClr val="dk1"/>
                </a:solidFill>
                <a:effectLst/>
                <a:uFillTx/>
                <a:latin typeface="Calibri"/>
              </a:rPr>
              <a:t>Cliquez pour éditer le format du plan de texte</a:t>
            </a:r>
            <a:endParaRPr lang="fr-FR" sz="2660" b="0" u="none" strike="noStrike">
              <a:solidFill>
                <a:srgbClr val="FFFFFF"/>
              </a:solidFill>
              <a:effectLst/>
              <a:uFillTx/>
              <a:latin typeface="Arial"/>
            </a:endParaRPr>
          </a:p>
          <a:p>
            <a:pPr marL="864000" lvl="1" indent="-324000">
              <a:lnSpc>
                <a:spcPct val="100000"/>
              </a:lnSpc>
              <a:spcBef>
                <a:spcPts val="941"/>
              </a:spcBef>
              <a:buClr>
                <a:srgbClr val="FFFFFF"/>
              </a:buClr>
              <a:buSzPct val="75000"/>
              <a:buFont typeface="Symbol" charset="2"/>
              <a:buChar char=""/>
            </a:pPr>
            <a:r>
              <a:rPr lang="fr-FR" sz="2000" b="0" u="none" strike="noStrike">
                <a:solidFill>
                  <a:schemeClr val="dk1"/>
                </a:solidFill>
                <a:effectLst/>
                <a:uFillTx/>
                <a:latin typeface="Calibri"/>
              </a:rPr>
              <a:t>Second niveau de plan</a:t>
            </a:r>
            <a:endParaRPr lang="fr-FR" sz="2000" b="0" u="none" strike="noStrike">
              <a:solidFill>
                <a:srgbClr val="FFFFFF"/>
              </a:solidFill>
              <a:effectLst/>
              <a:uFillTx/>
              <a:latin typeface="Arial"/>
            </a:endParaRPr>
          </a:p>
          <a:p>
            <a:pPr marL="1296000" lvl="2" indent="-288000">
              <a:lnSpc>
                <a:spcPct val="100000"/>
              </a:lnSpc>
              <a:spcBef>
                <a:spcPts val="706"/>
              </a:spcBef>
              <a:buClr>
                <a:srgbClr val="FFFFFF"/>
              </a:buClr>
              <a:buSzPct val="45000"/>
              <a:buFont typeface="Wingdings" charset="2"/>
              <a:buChar char=""/>
            </a:pPr>
            <a:r>
              <a:rPr lang="fr-FR" sz="1670" b="0" u="none" strike="noStrike">
                <a:solidFill>
                  <a:schemeClr val="dk1"/>
                </a:solidFill>
                <a:effectLst/>
                <a:uFillTx/>
                <a:latin typeface="Calibri"/>
              </a:rPr>
              <a:t>Troisième niveau de plan</a:t>
            </a:r>
            <a:endParaRPr lang="fr-FR" sz="1670" b="0" u="none" strike="noStrike">
              <a:solidFill>
                <a:srgbClr val="FFFFFF"/>
              </a:solidFill>
              <a:effectLst/>
              <a:uFillTx/>
              <a:latin typeface="Arial"/>
            </a:endParaRPr>
          </a:p>
          <a:p>
            <a:pPr marL="1728000" lvl="3" indent="-216000">
              <a:lnSpc>
                <a:spcPct val="100000"/>
              </a:lnSpc>
              <a:spcBef>
                <a:spcPts val="471"/>
              </a:spcBef>
              <a:buClr>
                <a:srgbClr val="FFFFFF"/>
              </a:buClr>
              <a:buSzPct val="75000"/>
              <a:buFont typeface="Symbol" charset="2"/>
              <a:buChar char=""/>
            </a:pPr>
            <a:r>
              <a:rPr lang="fr-FR" sz="1670" b="0" u="none" strike="noStrike">
                <a:solidFill>
                  <a:schemeClr val="dk1"/>
                </a:solidFill>
                <a:effectLst/>
                <a:uFillTx/>
                <a:latin typeface="Calibri"/>
              </a:rPr>
              <a:t>Quatrième niveau de plan</a:t>
            </a:r>
            <a:endParaRPr lang="fr-FR" sz="1670" b="0" u="none" strike="noStrike">
              <a:solidFill>
                <a:srgbClr val="FFFFFF"/>
              </a:solidFill>
              <a:effectLst/>
              <a:uFillTx/>
              <a:latin typeface="Arial"/>
            </a:endParaRPr>
          </a:p>
          <a:p>
            <a:pPr marL="2160000" lvl="4"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Cinquième niveau de plan</a:t>
            </a:r>
            <a:endParaRPr lang="fr-FR" sz="1670" b="0" u="none" strike="noStrike">
              <a:solidFill>
                <a:srgbClr val="FFFFFF"/>
              </a:solidFill>
              <a:effectLst/>
              <a:uFillTx/>
              <a:latin typeface="Arial"/>
            </a:endParaRPr>
          </a:p>
          <a:p>
            <a:pPr marL="2592000" lvl="5"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Sixième niveau de plan</a:t>
            </a:r>
            <a:endParaRPr lang="fr-FR" sz="1670" b="0" u="none" strike="noStrike">
              <a:solidFill>
                <a:srgbClr val="FFFFFF"/>
              </a:solidFill>
              <a:effectLst/>
              <a:uFillTx/>
              <a:latin typeface="Arial"/>
            </a:endParaRPr>
          </a:p>
          <a:p>
            <a:pPr marL="3024000" lvl="6"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Septième niveau de plan</a:t>
            </a:r>
            <a:endParaRPr lang="fr-FR" sz="1670" b="0" u="none" strike="noStrike">
              <a:solidFill>
                <a:srgbClr val="FFFFFF"/>
              </a:solidFill>
              <a:effectLst/>
              <a:uFillTx/>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lide 5 master">
    <p:spTree>
      <p:nvGrpSpPr>
        <p:cNvPr id="1" name=""/>
        <p:cNvGrpSpPr/>
        <p:nvPr/>
      </p:nvGrpSpPr>
      <p:grpSpPr>
        <a:xfrm>
          <a:off x="0" y="0"/>
          <a:ext cx="0" cy="0"/>
          <a:chOff x="0" y="0"/>
          <a:chExt cx="0" cy="0"/>
        </a:xfrm>
      </p:grpSpPr>
      <p:sp>
        <p:nvSpPr>
          <p:cNvPr id="78" name="Shape 0"/>
          <p:cNvSpPr/>
          <p:nvPr/>
        </p:nvSpPr>
        <p:spPr>
          <a:xfrm>
            <a:off x="360" y="360"/>
            <a:ext cx="12191400" cy="6857280"/>
          </a:xfrm>
          <a:prstGeom prst="rect">
            <a:avLst/>
          </a:prstGeom>
          <a:solidFill>
            <a:srgbClr val="0B101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79" name="Shape 1"/>
          <p:cNvSpPr/>
          <p:nvPr/>
        </p:nvSpPr>
        <p:spPr>
          <a:xfrm>
            <a:off x="360" y="360"/>
            <a:ext cx="12191400" cy="6857280"/>
          </a:xfrm>
          <a:prstGeom prst="rect">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pic>
        <p:nvPicPr>
          <p:cNvPr id="80" name="Image 0" descr="preencoded.png">
            <a:hlinkClick r:id="rId2"/>
          </p:cNvPr>
          <p:cNvPicPr/>
          <p:nvPr/>
        </p:nvPicPr>
        <p:blipFill>
          <a:blip r:embed="rId3"/>
          <a:stretch/>
        </p:blipFill>
        <p:spPr>
          <a:xfrm>
            <a:off x="10699200" y="6458040"/>
            <a:ext cx="1434960" cy="342360"/>
          </a:xfrm>
          <a:prstGeom prst="rect">
            <a:avLst/>
          </a:prstGeom>
          <a:noFill/>
          <a:ln w="0">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4912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37701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56023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B1012"/>
          </a:solidFill>
          <a:ln/>
        </p:spPr>
      </p:sp>
      <p:sp>
        <p:nvSpPr>
          <p:cNvPr id="3" name="Shape 1"/>
          <p:cNvSpPr/>
          <p:nvPr/>
        </p:nvSpPr>
        <p:spPr>
          <a:xfrm>
            <a:off x="0" y="0"/>
            <a:ext cx="12192000" cy="68580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3142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457200"/>
            <a:ext cx="3931560" cy="159948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en-US" sz="3200" b="0" u="none" strike="noStrike">
                <a:solidFill>
                  <a:schemeClr val="dk1"/>
                </a:solidFill>
                <a:effectLst/>
                <a:uFillTx/>
                <a:latin typeface="Calibri Light"/>
              </a:rPr>
              <a:t>Click to edit Master title style</a:t>
            </a:r>
            <a:endParaRPr lang="fr-FR" sz="3200" b="0" u="none" strike="noStrike">
              <a:solidFill>
                <a:srgbClr val="000000"/>
              </a:solidFill>
              <a:effectLst/>
              <a:uFillTx/>
              <a:latin typeface="Arial"/>
            </a:endParaRPr>
          </a:p>
        </p:txBody>
      </p:sp>
      <p:sp>
        <p:nvSpPr>
          <p:cNvPr id="10" name="PlaceHolder 2"/>
          <p:cNvSpPr>
            <a:spLocks noGrp="1"/>
          </p:cNvSpPr>
          <p:nvPr>
            <p:ph type="body"/>
          </p:nvPr>
        </p:nvSpPr>
        <p:spPr>
          <a:xfrm>
            <a:off x="5183280" y="987480"/>
            <a:ext cx="6171480" cy="487296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u="none" strike="noStrike">
                <a:solidFill>
                  <a:schemeClr val="dk1"/>
                </a:solidFill>
                <a:effectLst/>
                <a:uFillTx/>
                <a:latin typeface="Calibri"/>
              </a:rPr>
              <a:t>Cliquez pour éditer le format du plan de texte</a:t>
            </a:r>
            <a:endParaRPr lang="fr-FR" sz="3200" b="0" u="none" strike="noStrike">
              <a:solidFill>
                <a:srgbClr val="000000"/>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3200" b="0" u="none" strike="noStrike">
                <a:solidFill>
                  <a:schemeClr val="dk1"/>
                </a:solidFill>
                <a:effectLst/>
                <a:uFillTx/>
                <a:latin typeface="Calibri"/>
              </a:rPr>
              <a:t>Second niveau de plan</a:t>
            </a:r>
            <a:endParaRPr lang="fr-FR" sz="3200" b="0" u="none" strike="noStrike">
              <a:solidFill>
                <a:srgbClr val="000000"/>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3200" b="0" u="none" strike="noStrike">
                <a:solidFill>
                  <a:schemeClr val="dk1"/>
                </a:solidFill>
                <a:effectLst/>
                <a:uFillTx/>
                <a:latin typeface="Calibri"/>
              </a:rPr>
              <a:t>Troisième niveau de plan</a:t>
            </a:r>
            <a:endParaRPr lang="fr-FR" sz="3200" b="0" u="none" strike="noStrike">
              <a:solidFill>
                <a:srgbClr val="000000"/>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3200" b="0" u="none" strike="noStrike">
                <a:solidFill>
                  <a:schemeClr val="dk1"/>
                </a:solidFill>
                <a:effectLst/>
                <a:uFillTx/>
                <a:latin typeface="Calibri"/>
              </a:rPr>
              <a:t>Quatrième niveau de plan</a:t>
            </a:r>
            <a:endParaRPr lang="fr-FR" sz="3200" b="0" u="none" strike="noStrike">
              <a:solidFill>
                <a:srgbClr val="000000"/>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Cinquième niveau de plan</a:t>
            </a:r>
            <a:endParaRPr lang="fr-FR" sz="3200" b="0" u="none" strike="noStrike">
              <a:solidFill>
                <a:srgbClr val="000000"/>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Sixième niveau de plan</a:t>
            </a:r>
            <a:endParaRPr lang="fr-FR" sz="3200" b="0" u="none" strike="noStrike">
              <a:solidFill>
                <a:srgbClr val="000000"/>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Septième niveau de plan</a:t>
            </a:r>
            <a:endParaRPr lang="fr-FR" sz="3200" b="0" u="none" strike="noStrike">
              <a:solidFill>
                <a:srgbClr val="000000"/>
              </a:solidFill>
              <a:effectLst/>
              <a:uFillTx/>
              <a:latin typeface="Arial"/>
            </a:endParaRPr>
          </a:p>
        </p:txBody>
      </p:sp>
      <p:sp>
        <p:nvSpPr>
          <p:cNvPr id="11" name="PlaceHolder 3"/>
          <p:cNvSpPr>
            <a:spLocks noGrp="1"/>
          </p:cNvSpPr>
          <p:nvPr>
            <p:ph type="body"/>
          </p:nvPr>
        </p:nvSpPr>
        <p:spPr>
          <a:xfrm>
            <a:off x="839880" y="2057400"/>
            <a:ext cx="3931560" cy="38109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u="none" strike="noStrike">
                <a:solidFill>
                  <a:schemeClr val="dk1"/>
                </a:solidFill>
                <a:effectLst/>
                <a:uFillTx/>
                <a:latin typeface="Calibri"/>
              </a:rPr>
              <a:t>Click to edit Master text styles</a:t>
            </a:r>
            <a:endParaRPr lang="fr-FR" sz="1600" b="0" u="none" strike="noStrike">
              <a:solidFill>
                <a:srgbClr val="000000"/>
              </a:solidFill>
              <a:effectLst/>
              <a:uFillTx/>
              <a:latin typeface="Arial"/>
            </a:endParaRPr>
          </a:p>
        </p:txBody>
      </p:sp>
      <p:sp>
        <p:nvSpPr>
          <p:cNvPr id="12" name="PlaceHolder 4"/>
          <p:cNvSpPr>
            <a:spLocks noGrp="1"/>
          </p:cNvSpPr>
          <p:nvPr>
            <p:ph type="dt" idx="7"/>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13" name="PlaceHolder 5"/>
          <p:cNvSpPr>
            <a:spLocks noGrp="1"/>
          </p:cNvSpPr>
          <p:nvPr>
            <p:ph type="ftr" idx="8"/>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14" name="PlaceHolder 6"/>
          <p:cNvSpPr>
            <a:spLocks noGrp="1"/>
          </p:cNvSpPr>
          <p:nvPr>
            <p:ph type="sldNum" idx="9"/>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C48C8385-CC77-4113-A46C-23335FC9EA82}"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a:noFill/>
          <a:ln w="0">
            <a:noFill/>
          </a:ln>
        </p:spPr>
        <p:txBody>
          <a:bodyPr lIns="91440" tIns="45720" rIns="91440" bIns="45720" anchor="b">
            <a:noAutofit/>
          </a:bodyPr>
          <a:lstStyle/>
          <a:p>
            <a:pPr indent="0" algn="ctr" defTabSz="914400">
              <a:lnSpc>
                <a:spcPct val="90000"/>
              </a:lnSpc>
              <a:buNone/>
              <a:tabLst>
                <a:tab pos="0" algn="l"/>
              </a:tabLst>
            </a:pPr>
            <a:r>
              <a:rPr lang="en-US" sz="6000" b="0" u="none" strike="noStrike">
                <a:solidFill>
                  <a:schemeClr val="dk1"/>
                </a:solidFill>
                <a:effectLst/>
                <a:uFillTx/>
                <a:latin typeface="Calibri Light"/>
              </a:rPr>
              <a:t>Click to edit Master title style</a:t>
            </a:r>
            <a:endParaRPr lang="fr-FR" sz="6000" b="0" u="none" strike="noStrike">
              <a:solidFill>
                <a:srgbClr val="000000"/>
              </a:solidFill>
              <a:effectLst/>
              <a:uFillTx/>
              <a:latin typeface="Arial"/>
            </a:endParaRPr>
          </a:p>
        </p:txBody>
      </p:sp>
      <p:sp>
        <p:nvSpPr>
          <p:cNvPr id="16" name="PlaceHolder 2"/>
          <p:cNvSpPr>
            <a:spLocks noGrp="1"/>
          </p:cNvSpPr>
          <p:nvPr>
            <p:ph type="dt" idx="10"/>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17" name="PlaceHolder 3"/>
          <p:cNvSpPr>
            <a:spLocks noGrp="1"/>
          </p:cNvSpPr>
          <p:nvPr>
            <p:ph type="ftr" idx="1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18" name="PlaceHolder 4"/>
          <p:cNvSpPr>
            <a:spLocks noGrp="1"/>
          </p:cNvSpPr>
          <p:nvPr>
            <p:ph type="sldNum" idx="12"/>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432FD4E7-9A6B-41FD-9F2E-F40BEBF3EDAA}"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
        <p:nvSpPr>
          <p:cNvPr id="19" name="PlaceHolder 5"/>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Calibri"/>
              </a:rPr>
              <a:t>Cliquez pour éditer le format du plan de texte</a:t>
            </a:r>
            <a:endParaRPr lang="fr-FR" sz="2800" b="0" u="none" strike="noStrike">
              <a:solidFill>
                <a:srgbClr val="000000"/>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effectLst/>
                <a:uFillTx/>
                <a:latin typeface="Calibri"/>
              </a:rPr>
              <a:t>Second niveau de plan</a:t>
            </a:r>
            <a:endParaRPr lang="fr-FR" sz="2000" b="0" u="none" strike="noStrike">
              <a:solidFill>
                <a:srgbClr val="000000"/>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effectLst/>
                <a:uFillTx/>
                <a:latin typeface="Calibri"/>
              </a:rPr>
              <a:t>Troisième niveau de plan</a:t>
            </a:r>
            <a:endParaRPr lang="fr-FR" sz="1800" b="0" u="none" strike="noStrike">
              <a:solidFill>
                <a:srgbClr val="000000"/>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effectLst/>
                <a:uFillTx/>
                <a:latin typeface="Calibri"/>
              </a:rPr>
              <a:t>Quatrième niveau de plan</a:t>
            </a:r>
            <a:endParaRPr lang="fr-FR" sz="1800" b="0" u="none" strike="noStrike">
              <a:solidFill>
                <a:srgbClr val="000000"/>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Cinquième niveau de plan</a:t>
            </a:r>
            <a:endParaRPr lang="fr-FR" sz="2000" b="0" u="none" strike="noStrike">
              <a:solidFill>
                <a:srgbClr val="000000"/>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Sixième niveau de plan</a:t>
            </a:r>
            <a:endParaRPr lang="fr-FR" sz="2000" b="0" u="none" strike="noStrike">
              <a:solidFill>
                <a:srgbClr val="000000"/>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Septième niveau de plan</a:t>
            </a:r>
            <a:endParaRPr lang="fr-FR" sz="2000" b="0" u="none" strike="noStrike">
              <a:solidFill>
                <a:srgbClr val="000000"/>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FFFFFF"/>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u="none" strike="noStrike">
                <a:solidFill>
                  <a:schemeClr val="dk1"/>
                </a:solidFill>
                <a:effectLst/>
                <a:uFillTx/>
                <a:latin typeface="Calibri Light"/>
              </a:rPr>
              <a:t>Click to edit Master title style</a:t>
            </a:r>
            <a:endParaRPr lang="fr-FR" sz="4400" b="0" u="none" strike="noStrike">
              <a:solidFill>
                <a:srgbClr val="000000"/>
              </a:solidFill>
              <a:effectLst/>
              <a:uFillTx/>
              <a:latin typeface="Arial"/>
            </a:endParaRPr>
          </a:p>
        </p:txBody>
      </p:sp>
      <p:sp>
        <p:nvSpPr>
          <p:cNvPr id="21" name="PlaceHolder 2"/>
          <p:cNvSpPr>
            <a:spLocks noGrp="1"/>
          </p:cNvSpPr>
          <p:nvPr>
            <p:ph type="body"/>
          </p:nvPr>
        </p:nvSpPr>
        <p:spPr>
          <a:xfrm>
            <a:off x="838080" y="1825560"/>
            <a:ext cx="10514880" cy="435060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22" name="PlaceHolder 3"/>
          <p:cNvSpPr>
            <a:spLocks noGrp="1"/>
          </p:cNvSpPr>
          <p:nvPr>
            <p:ph type="dt" idx="13"/>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23" name="PlaceHolder 4"/>
          <p:cNvSpPr>
            <a:spLocks noGrp="1"/>
          </p:cNvSpPr>
          <p:nvPr>
            <p:ph type="ftr" idx="14"/>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24" name="PlaceHolder 5"/>
          <p:cNvSpPr>
            <a:spLocks noGrp="1"/>
          </p:cNvSpPr>
          <p:nvPr>
            <p:ph type="sldNum" idx="15"/>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1457E1C7-E9C9-43E9-8B48-13CBF7AB30EA}"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FFFFFF"/>
        </a:solid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8724960" y="365040"/>
            <a:ext cx="2628360" cy="5811120"/>
          </a:xfrm>
          <a:prstGeom prst="rect">
            <a:avLst/>
          </a:prstGeom>
          <a:noFill/>
          <a:ln w="0">
            <a:noFill/>
          </a:ln>
        </p:spPr>
        <p:txBody>
          <a:bodyPr vert="eaVert" lIns="91440" tIns="45720" rIns="91440" bIns="45720" anchor="ctr">
            <a:noAutofit/>
          </a:bodyPr>
          <a:lstStyle/>
          <a:p>
            <a:pPr indent="0" defTabSz="914400">
              <a:lnSpc>
                <a:spcPct val="90000"/>
              </a:lnSpc>
              <a:buNone/>
              <a:tabLst>
                <a:tab pos="0" algn="l"/>
              </a:tabLst>
            </a:pPr>
            <a:r>
              <a:rPr lang="en-US" sz="4400" b="0" u="none" strike="noStrike">
                <a:solidFill>
                  <a:schemeClr val="dk1"/>
                </a:solidFill>
                <a:effectLst/>
                <a:uFillTx/>
                <a:latin typeface="Calibri Light"/>
              </a:rPr>
              <a:t>Click to edit Master title style</a:t>
            </a:r>
            <a:endParaRPr lang="fr-FR" sz="4400" b="0" u="none" strike="noStrike">
              <a:solidFill>
                <a:srgbClr val="000000"/>
              </a:solidFill>
              <a:effectLst/>
              <a:uFillTx/>
              <a:latin typeface="Arial"/>
            </a:endParaRPr>
          </a:p>
        </p:txBody>
      </p:sp>
      <p:sp>
        <p:nvSpPr>
          <p:cNvPr id="26" name="PlaceHolder 2"/>
          <p:cNvSpPr>
            <a:spLocks noGrp="1"/>
          </p:cNvSpPr>
          <p:nvPr>
            <p:ph type="body"/>
          </p:nvPr>
        </p:nvSpPr>
        <p:spPr>
          <a:xfrm>
            <a:off x="838080" y="365040"/>
            <a:ext cx="7733520" cy="581112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27" name="PlaceHolder 3"/>
          <p:cNvSpPr>
            <a:spLocks noGrp="1"/>
          </p:cNvSpPr>
          <p:nvPr>
            <p:ph type="dt" idx="16"/>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28" name="PlaceHolder 4"/>
          <p:cNvSpPr>
            <a:spLocks noGrp="1"/>
          </p:cNvSpPr>
          <p:nvPr>
            <p:ph type="ftr" idx="17"/>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29" name="PlaceHolder 5"/>
          <p:cNvSpPr>
            <a:spLocks noGrp="1"/>
          </p:cNvSpPr>
          <p:nvPr>
            <p:ph type="sldNum" idx="18"/>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A3A2F29B-CDE0-4C68-BB5D-BE396445A27A}"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u="none" strike="noStrike">
                <a:solidFill>
                  <a:schemeClr val="dk1"/>
                </a:solidFill>
                <a:effectLst/>
                <a:uFillTx/>
                <a:latin typeface="Calibri Light"/>
              </a:rPr>
              <a:t>Click to edit Master title style</a:t>
            </a:r>
            <a:endParaRPr lang="fr-FR" sz="4400" b="0" u="none" strike="noStrike">
              <a:solidFill>
                <a:srgbClr val="000000"/>
              </a:solidFill>
              <a:effectLst/>
              <a:uFillTx/>
              <a:latin typeface="Arial"/>
            </a:endParaRPr>
          </a:p>
        </p:txBody>
      </p:sp>
      <p:sp>
        <p:nvSpPr>
          <p:cNvPr id="31" name="PlaceHolder 2"/>
          <p:cNvSpPr>
            <a:spLocks noGrp="1"/>
          </p:cNvSpPr>
          <p:nvPr>
            <p:ph type="body"/>
          </p:nvPr>
        </p:nvSpPr>
        <p:spPr>
          <a:xfrm>
            <a:off x="838080" y="1825560"/>
            <a:ext cx="10514880" cy="435060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32" name="PlaceHolder 3"/>
          <p:cNvSpPr>
            <a:spLocks noGrp="1"/>
          </p:cNvSpPr>
          <p:nvPr>
            <p:ph type="dt" idx="19"/>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33" name="PlaceHolder 4"/>
          <p:cNvSpPr>
            <a:spLocks noGrp="1"/>
          </p:cNvSpPr>
          <p:nvPr>
            <p:ph type="ftr" idx="20"/>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34" name="PlaceHolder 5"/>
          <p:cNvSpPr>
            <a:spLocks noGrp="1"/>
          </p:cNvSpPr>
          <p:nvPr>
            <p:ph type="sldNum" idx="21"/>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FB1CF006-6472-4C23-9CF0-45D3E8641FFF}"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ction Header">
    <p:bg>
      <p:bgPr>
        <a:solidFill>
          <a:srgbClr val="FFFFFF"/>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1960" y="1709640"/>
            <a:ext cx="10514880" cy="285192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en-US" sz="6000" b="0" u="none" strike="noStrike">
                <a:solidFill>
                  <a:schemeClr val="dk1"/>
                </a:solidFill>
                <a:effectLst/>
                <a:uFillTx/>
                <a:latin typeface="Calibri Light"/>
              </a:rPr>
              <a:t>Click to edit Master title style</a:t>
            </a:r>
            <a:endParaRPr lang="fr-FR" sz="6000" b="0" u="none" strike="noStrike">
              <a:solidFill>
                <a:srgbClr val="000000"/>
              </a:solidFill>
              <a:effectLst/>
              <a:uFillTx/>
              <a:latin typeface="Arial"/>
            </a:endParaRPr>
          </a:p>
        </p:txBody>
      </p:sp>
      <p:sp>
        <p:nvSpPr>
          <p:cNvPr id="36" name="PlaceHolder 2"/>
          <p:cNvSpPr>
            <a:spLocks noGrp="1"/>
          </p:cNvSpPr>
          <p:nvPr>
            <p:ph type="body"/>
          </p:nvPr>
        </p:nvSpPr>
        <p:spPr>
          <a:xfrm>
            <a:off x="831960" y="4589640"/>
            <a:ext cx="10514880" cy="149940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u="none" strike="noStrike">
                <a:solidFill>
                  <a:schemeClr val="dk1">
                    <a:tint val="75000"/>
                  </a:schemeClr>
                </a:solidFill>
                <a:effectLst/>
                <a:uFillTx/>
                <a:latin typeface="Calibri"/>
              </a:rPr>
              <a:t>Click to edit Master text styles</a:t>
            </a:r>
            <a:endParaRPr lang="fr-FR" sz="2400" b="0" u="none" strike="noStrike">
              <a:solidFill>
                <a:srgbClr val="000000"/>
              </a:solidFill>
              <a:effectLst/>
              <a:uFillTx/>
              <a:latin typeface="Arial"/>
            </a:endParaRPr>
          </a:p>
        </p:txBody>
      </p:sp>
      <p:sp>
        <p:nvSpPr>
          <p:cNvPr id="37" name="PlaceHolder 3"/>
          <p:cNvSpPr>
            <a:spLocks noGrp="1"/>
          </p:cNvSpPr>
          <p:nvPr>
            <p:ph type="dt" idx="22"/>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38" name="PlaceHolder 4"/>
          <p:cNvSpPr>
            <a:spLocks noGrp="1"/>
          </p:cNvSpPr>
          <p:nvPr>
            <p:ph type="ftr" idx="23"/>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39" name="PlaceHolder 5"/>
          <p:cNvSpPr>
            <a:spLocks noGrp="1"/>
          </p:cNvSpPr>
          <p:nvPr>
            <p:ph type="sldNum" idx="24"/>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55F7E98B-F67D-4FEB-8303-7896E8E6AE69}"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u="none" strike="noStrike">
                <a:solidFill>
                  <a:schemeClr val="dk1"/>
                </a:solidFill>
                <a:effectLst/>
                <a:uFillTx/>
                <a:latin typeface="Calibri Light"/>
              </a:rPr>
              <a:t>Click to edit Master title style</a:t>
            </a:r>
            <a:endParaRPr lang="fr-FR" sz="4400" b="0" u="none" strike="noStrike">
              <a:solidFill>
                <a:srgbClr val="000000"/>
              </a:solidFill>
              <a:effectLst/>
              <a:uFillTx/>
              <a:latin typeface="Arial"/>
            </a:endParaRPr>
          </a:p>
        </p:txBody>
      </p:sp>
      <p:sp>
        <p:nvSpPr>
          <p:cNvPr id="41" name="PlaceHolder 2"/>
          <p:cNvSpPr>
            <a:spLocks noGrp="1"/>
          </p:cNvSpPr>
          <p:nvPr>
            <p:ph type="body"/>
          </p:nvPr>
        </p:nvSpPr>
        <p:spPr>
          <a:xfrm>
            <a:off x="838080" y="1825560"/>
            <a:ext cx="5180760" cy="435060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42" name="PlaceHolder 3"/>
          <p:cNvSpPr>
            <a:spLocks noGrp="1"/>
          </p:cNvSpPr>
          <p:nvPr>
            <p:ph type="body"/>
          </p:nvPr>
        </p:nvSpPr>
        <p:spPr>
          <a:xfrm>
            <a:off x="6172200" y="1825560"/>
            <a:ext cx="5180760" cy="435060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endParaRPr lang="fr-FR" sz="2800" b="0" u="none" strike="noStrike">
              <a:solidFill>
                <a:srgbClr val="000000"/>
              </a:solidFill>
              <a:effectLst/>
              <a:uFillTx/>
              <a:latin typeface="Arial"/>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endParaRPr lang="fr-FR" sz="2400" b="0" u="none" strike="noStrike">
              <a:solidFill>
                <a:srgbClr val="000000"/>
              </a:solidFill>
              <a:effectLst/>
              <a:uFillTx/>
              <a:latin typeface="Arial"/>
            </a:endParaRP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endParaRPr lang="fr-FR" sz="2000" b="0" u="none" strike="noStrike">
              <a:solidFill>
                <a:srgbClr val="000000"/>
              </a:solidFill>
              <a:effectLst/>
              <a:uFillTx/>
              <a:latin typeface="Arial"/>
            </a:endParaRP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endParaRPr lang="fr-FR" sz="1800" b="0" u="none" strike="noStrike">
              <a:solidFill>
                <a:srgbClr val="000000"/>
              </a:solidFill>
              <a:effectLst/>
              <a:uFillTx/>
              <a:latin typeface="Arial"/>
            </a:endParaRP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endParaRPr lang="fr-FR" sz="1800" b="0" u="none" strike="noStrike">
              <a:solidFill>
                <a:srgbClr val="000000"/>
              </a:solidFill>
              <a:effectLst/>
              <a:uFillTx/>
              <a:latin typeface="Arial"/>
            </a:endParaRPr>
          </a:p>
        </p:txBody>
      </p:sp>
      <p:sp>
        <p:nvSpPr>
          <p:cNvPr id="43" name="PlaceHolder 4"/>
          <p:cNvSpPr>
            <a:spLocks noGrp="1"/>
          </p:cNvSpPr>
          <p:nvPr>
            <p:ph type="dt" idx="25"/>
          </p:nvPr>
        </p:nvSpPr>
        <p:spPr>
          <a:xfrm>
            <a:off x="838080" y="635652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defTabSz="914400">
              <a:lnSpc>
                <a:spcPct val="100000"/>
              </a:lnSpc>
              <a:buNone/>
              <a:tabLst>
                <a:tab pos="0" algn="l"/>
              </a:tabLst>
            </a:pPr>
            <a:r>
              <a:rPr lang="fr-FR" sz="1200" b="0" u="none" strike="noStrike">
                <a:solidFill>
                  <a:schemeClr val="dk1">
                    <a:tint val="75000"/>
                  </a:schemeClr>
                </a:solidFill>
                <a:effectLst/>
                <a:uFillTx/>
                <a:latin typeface="Calibri"/>
              </a:rPr>
              <a:t>&lt;date/heure&gt;</a:t>
            </a:r>
            <a:endParaRPr lang="fr-FR" sz="1200" b="0" u="none" strike="noStrike">
              <a:solidFill>
                <a:srgbClr val="000000"/>
              </a:solidFill>
              <a:effectLst/>
              <a:uFillTx/>
              <a:latin typeface="Times New Roman"/>
            </a:endParaRPr>
          </a:p>
        </p:txBody>
      </p:sp>
      <p:sp>
        <p:nvSpPr>
          <p:cNvPr id="44" name="PlaceHolder 5"/>
          <p:cNvSpPr>
            <a:spLocks noGrp="1"/>
          </p:cNvSpPr>
          <p:nvPr>
            <p:ph type="ftr" idx="26"/>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fr-FR" sz="1400" b="0" u="none" strike="noStrike">
                <a:solidFill>
                  <a:srgbClr val="000000"/>
                </a:solidFill>
                <a:effectLst/>
                <a:uFillTx/>
                <a:latin typeface="Times New Roman"/>
              </a:defRPr>
            </a:lvl1pPr>
          </a:lstStyle>
          <a:p>
            <a:pPr indent="0" algn="ctr">
              <a:lnSpc>
                <a:spcPct val="100000"/>
              </a:lnSpc>
              <a:buNone/>
              <a:tabLst>
                <a:tab pos="0" algn="l"/>
              </a:tabLst>
            </a:pPr>
            <a:r>
              <a:rPr lang="fr-FR" sz="1400" b="0" u="none" strike="noStrike">
                <a:solidFill>
                  <a:srgbClr val="000000"/>
                </a:solidFill>
                <a:effectLst/>
                <a:uFillTx/>
                <a:latin typeface="Times New Roman"/>
              </a:rPr>
              <a:t>&lt;pied de page&gt;</a:t>
            </a:r>
          </a:p>
        </p:txBody>
      </p:sp>
      <p:sp>
        <p:nvSpPr>
          <p:cNvPr id="45" name="PlaceHolder 6"/>
          <p:cNvSpPr>
            <a:spLocks noGrp="1"/>
          </p:cNvSpPr>
          <p:nvPr>
            <p:ph type="sldNum" idx="27"/>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fr-FR" sz="1200" b="0" u="none" strike="noStrike">
                <a:solidFill>
                  <a:schemeClr val="dk1">
                    <a:tint val="75000"/>
                  </a:schemeClr>
                </a:solidFill>
                <a:effectLst/>
                <a:uFillTx/>
                <a:latin typeface="Calibri"/>
              </a:defRPr>
            </a:lvl1pPr>
          </a:lstStyle>
          <a:p>
            <a:pPr indent="0" algn="r" defTabSz="914400">
              <a:lnSpc>
                <a:spcPct val="100000"/>
              </a:lnSpc>
              <a:buNone/>
              <a:tabLst>
                <a:tab pos="0" algn="l"/>
              </a:tabLst>
            </a:pPr>
            <a:fld id="{423DF9F9-72E5-455C-96B6-20D2F95B10C2}" type="slidenum">
              <a:rPr lang="fr-FR" sz="1200" b="0" u="none" strike="noStrike">
                <a:solidFill>
                  <a:schemeClr val="dk1">
                    <a:tint val="75000"/>
                  </a:schemeClr>
                </a:solidFill>
                <a:effectLst/>
                <a:uFillTx/>
                <a:latin typeface="Calibri"/>
              </a:rPr>
              <a:t>‹#›</a:t>
            </a:fld>
            <a:endParaRPr lang="fr-FR" sz="12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8" r:id="rId14"/>
    <p:sldLayoutId id="2147483669" r:id="rId15"/>
    <p:sldLayoutId id="2147483670"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3" r:id="rId6"/>
    <p:sldLayoutId id="2147483674" r:id="rId7"/>
    <p:sldLayoutId id="2147483675" r:id="rId8"/>
    <p:sldLayoutId id="214748367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661492" y="2394149"/>
            <a:ext cx="6297018" cy="1181298"/>
          </a:xfrm>
          <a:prstGeom prst="rect">
            <a:avLst/>
          </a:prstGeom>
          <a:noFill/>
          <a:ln/>
        </p:spPr>
        <p:txBody>
          <a:bodyPr wrap="squar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La Robotique Intelligente : Défis et Opportunités</a:t>
            </a:r>
            <a:endParaRPr lang="en-US" sz="3708" dirty="0">
              <a:solidFill>
                <a:srgbClr val="E1E5CD"/>
              </a:solidFill>
            </a:endParaRPr>
          </a:p>
        </p:txBody>
      </p:sp>
      <p:sp>
        <p:nvSpPr>
          <p:cNvPr id="4" name="Text 1"/>
          <p:cNvSpPr/>
          <p:nvPr/>
        </p:nvSpPr>
        <p:spPr>
          <a:xfrm>
            <a:off x="661492" y="3858915"/>
            <a:ext cx="6297018" cy="604838"/>
          </a:xfrm>
          <a:prstGeom prst="rect">
            <a:avLst/>
          </a:prstGeom>
          <a:noFill/>
          <a:ln/>
        </p:spPr>
        <p:txBody>
          <a:bodyPr wrap="square" lIns="0" tIns="0" rIns="0" bIns="0" rtlCol="0" anchor="t"/>
          <a:lstStyle/>
          <a:p>
            <a:r>
              <a:rPr lang="fr-FR" sz="1333" i="1" dirty="0">
                <a:solidFill>
                  <a:srgbClr val="E1E5CD"/>
                </a:solidFill>
              </a:rPr>
              <a:t>Comment les avancées en robotique, soutenues par l'informatique, transforment-elles notre rapport au travail, à la société et à l'éthique ?</a:t>
            </a:r>
            <a:endParaRPr lang="fr-FR" sz="1333" dirty="0">
              <a:solidFill>
                <a:srgbClr val="E1E5CD"/>
              </a:solidFill>
            </a:endParaRPr>
          </a:p>
        </p:txBody>
      </p:sp>
      <p:sp>
        <p:nvSpPr>
          <p:cNvPr id="5" name="Text 1">
            <a:extLst>
              <a:ext uri="{FF2B5EF4-FFF2-40B4-BE49-F238E27FC236}">
                <a16:creationId xmlns:a16="http://schemas.microsoft.com/office/drawing/2014/main" id="{FF5845EC-4B34-47A4-A2A8-03A544B663DC}"/>
              </a:ext>
            </a:extLst>
          </p:cNvPr>
          <p:cNvSpPr/>
          <p:nvPr/>
        </p:nvSpPr>
        <p:spPr>
          <a:xfrm>
            <a:off x="661492" y="5369859"/>
            <a:ext cx="6297018" cy="1102658"/>
          </a:xfrm>
          <a:prstGeom prst="rect">
            <a:avLst/>
          </a:prstGeom>
          <a:noFill/>
          <a:ln/>
        </p:spPr>
        <p:txBody>
          <a:bodyPr wrap="square" lIns="0" tIns="0" rIns="0" bIns="0" rtlCol="0" anchor="t"/>
          <a:lstStyle/>
          <a:p>
            <a:pPr>
              <a:lnSpc>
                <a:spcPct val="115000"/>
              </a:lnSpc>
            </a:pPr>
            <a:r>
              <a:rPr lang="fr-FR" sz="1050" b="1" dirty="0">
                <a:solidFill>
                  <a:srgbClr val="E1E5CD"/>
                </a:solidFill>
                <a:effectLst/>
                <a:latin typeface="Arial" panose="020B0604020202020204" pitchFamily="34" charset="0"/>
                <a:ea typeface="Arial" panose="020B0604020202020204" pitchFamily="34" charset="0"/>
              </a:rPr>
              <a:t>Réalisé par : </a:t>
            </a: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dirty="0">
                <a:solidFill>
                  <a:srgbClr val="E1E5CD"/>
                </a:solidFill>
                <a:effectLst/>
                <a:latin typeface="Arial" panose="020B0604020202020204" pitchFamily="34" charset="0"/>
                <a:ea typeface="Arial" panose="020B0604020202020204" pitchFamily="34" charset="0"/>
              </a:rPr>
              <a:t>Vasile CIOCOIU</a:t>
            </a: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dirty="0">
                <a:solidFill>
                  <a:srgbClr val="E1E5CD"/>
                </a:solidFill>
                <a:effectLst/>
                <a:latin typeface="Arial" panose="020B0604020202020204" pitchFamily="34" charset="0"/>
                <a:ea typeface="Arial" panose="020B0604020202020204" pitchFamily="34" charset="0"/>
              </a:rPr>
              <a:t>Salman MOUHAMAD BILAL</a:t>
            </a: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dirty="0">
                <a:solidFill>
                  <a:srgbClr val="E1E5CD"/>
                </a:solidFill>
                <a:effectLst/>
                <a:latin typeface="Arial" panose="020B0604020202020204" pitchFamily="34" charset="0"/>
                <a:ea typeface="Arial" panose="020B0604020202020204" pitchFamily="34" charset="0"/>
              </a:rPr>
              <a:t>Esther MEHAL</a:t>
            </a:r>
            <a:br>
              <a:rPr lang="fr-FR" sz="1050" dirty="0">
                <a:solidFill>
                  <a:srgbClr val="E1E5CD"/>
                </a:solidFill>
                <a:effectLst/>
                <a:latin typeface="Arial" panose="020B0604020202020204" pitchFamily="34" charset="0"/>
                <a:ea typeface="Arial" panose="020B0604020202020204" pitchFamily="34" charset="0"/>
              </a:rPr>
            </a:b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b="1" dirty="0">
                <a:solidFill>
                  <a:srgbClr val="E1E5CD"/>
                </a:solidFill>
                <a:effectLst/>
                <a:latin typeface="Arial" panose="020B0604020202020204" pitchFamily="34" charset="0"/>
                <a:ea typeface="Arial" panose="020B0604020202020204" pitchFamily="34" charset="0"/>
              </a:rPr>
              <a:t>Encadré par :</a:t>
            </a:r>
            <a:r>
              <a:rPr lang="fr-FR" sz="1050" dirty="0">
                <a:solidFill>
                  <a:srgbClr val="E1E5CD"/>
                </a:solidFill>
                <a:effectLst/>
                <a:latin typeface="Arial" panose="020B0604020202020204" pitchFamily="34" charset="0"/>
                <a:ea typeface="Arial" panose="020B0604020202020204" pitchFamily="34" charset="0"/>
              </a:rPr>
              <a:t> Mohamed Amine EL AFRIT</a:t>
            </a:r>
            <a:endParaRPr lang="en-GB" sz="1050" dirty="0">
              <a:solidFill>
                <a:srgbClr val="E1E5CD"/>
              </a:solidFill>
              <a:effectLst/>
              <a:latin typeface="Arial" panose="020B0604020202020204" pitchFamily="34" charset="0"/>
              <a:ea typeface="Arial" panose="020B0604020202020204" pitchFamily="34" charset="0"/>
            </a:endParaRPr>
          </a:p>
          <a:p>
            <a:endParaRPr lang="fr-FR" sz="1333" dirty="0">
              <a:solidFill>
                <a:srgbClr val="E1E5C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 0"/>
          <p:cNvSpPr/>
          <p:nvPr/>
        </p:nvSpPr>
        <p:spPr>
          <a:xfrm>
            <a:off x="480960" y="378000"/>
            <a:ext cx="1717560" cy="2142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endParaRPr lang="fr-FR" sz="1500" b="0" u="none" strike="noStrike">
              <a:solidFill>
                <a:srgbClr val="FFFFFF"/>
              </a:solidFill>
              <a:effectLst/>
              <a:uFillTx/>
              <a:latin typeface="Arial"/>
            </a:endParaRPr>
          </a:p>
        </p:txBody>
      </p:sp>
      <p:sp>
        <p:nvSpPr>
          <p:cNvPr id="116" name="Text 4"/>
          <p:cNvSpPr/>
          <p:nvPr/>
        </p:nvSpPr>
        <p:spPr>
          <a:xfrm>
            <a:off x="480960" y="730080"/>
            <a:ext cx="8701920" cy="591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5601"/>
              </a:lnSpc>
              <a:tabLst>
                <a:tab pos="0" algn="l"/>
              </a:tabLst>
            </a:pPr>
            <a:r>
              <a:rPr lang="en-US" sz="3600" b="1" u="none" strike="noStrike">
                <a:solidFill>
                  <a:srgbClr val="E1E5CD"/>
                </a:solidFill>
                <a:effectLst/>
                <a:uFillTx/>
                <a:latin typeface="Outfit Bold"/>
                <a:ea typeface="Outfit Bold"/>
              </a:rPr>
              <a:t>La Redéfinition des Rôles Professionnels</a:t>
            </a:r>
            <a:endParaRPr lang="fr-FR" sz="3600" b="0" u="none" strike="noStrike">
              <a:solidFill>
                <a:srgbClr val="FFFFFF"/>
              </a:solidFill>
              <a:effectLst/>
              <a:uFillTx/>
              <a:latin typeface="Arial"/>
            </a:endParaRPr>
          </a:p>
        </p:txBody>
      </p:sp>
      <p:sp>
        <p:nvSpPr>
          <p:cNvPr id="117" name="Text 5"/>
          <p:cNvSpPr/>
          <p:nvPr/>
        </p:nvSpPr>
        <p:spPr>
          <a:xfrm>
            <a:off x="480960" y="1666080"/>
            <a:ext cx="465696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tabLst>
                <a:tab pos="0" algn="l"/>
              </a:tabLst>
            </a:pPr>
            <a:r>
              <a:rPr lang="en-US" sz="1900" b="1" u="none" strike="noStrike">
                <a:solidFill>
                  <a:srgbClr val="E1E5CD"/>
                </a:solidFill>
                <a:effectLst/>
                <a:uFillTx/>
                <a:latin typeface="Outfit Bold"/>
                <a:ea typeface="Outfit Bold"/>
              </a:rPr>
              <a:t>L'Automatisation et la Transformation des </a:t>
            </a:r>
            <a:endParaRPr lang="fr-FR" sz="1900" b="0" u="none" strike="noStrike">
              <a:solidFill>
                <a:srgbClr val="FFFFFF"/>
              </a:solidFill>
              <a:effectLst/>
              <a:uFillTx/>
              <a:latin typeface="Arial"/>
            </a:endParaRPr>
          </a:p>
          <a:p>
            <a:pPr>
              <a:lnSpc>
                <a:spcPts val="2401"/>
              </a:lnSpc>
              <a:tabLst>
                <a:tab pos="0" algn="l"/>
              </a:tabLst>
            </a:pPr>
            <a:r>
              <a:rPr lang="en-US" sz="1900" b="1" u="none" strike="noStrike">
                <a:solidFill>
                  <a:srgbClr val="E1E5CD"/>
                </a:solidFill>
                <a:effectLst/>
                <a:uFillTx/>
                <a:latin typeface="Outfit Bold"/>
                <a:ea typeface="Outfit Bold"/>
              </a:rPr>
              <a:t>Tâches</a:t>
            </a:r>
            <a:endParaRPr lang="fr-FR" sz="1900" b="0" u="none" strike="noStrike">
              <a:solidFill>
                <a:srgbClr val="FFFFFF"/>
              </a:solidFill>
              <a:effectLst/>
              <a:uFillTx/>
              <a:latin typeface="Arial"/>
            </a:endParaRPr>
          </a:p>
        </p:txBody>
      </p:sp>
      <p:sp>
        <p:nvSpPr>
          <p:cNvPr id="118" name="Text 6"/>
          <p:cNvSpPr/>
          <p:nvPr/>
        </p:nvSpPr>
        <p:spPr>
          <a:xfrm>
            <a:off x="480960" y="3060000"/>
            <a:ext cx="5446800" cy="82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600" b="0" u="none" strike="noStrike">
                <a:solidFill>
                  <a:srgbClr val="C2C4B5"/>
                </a:solidFill>
                <a:effectLst/>
                <a:uFillTx/>
                <a:latin typeface="Bitter"/>
                <a:ea typeface="Bitter"/>
              </a:rPr>
              <a:t>L'automatisation remplace progressivement les tâches répétitives et prévisibles dans divers secteurs, augmentant l'efficacité mais suscitant des inquiétudes quant à la pérennité de certains emplois. </a:t>
            </a:r>
            <a:endParaRPr lang="fr-FR" sz="1600" b="0" u="none" strike="noStrike">
              <a:solidFill>
                <a:srgbClr val="FFFFFF"/>
              </a:solidFill>
              <a:effectLst/>
              <a:uFillTx/>
              <a:latin typeface="Arial"/>
            </a:endParaRPr>
          </a:p>
        </p:txBody>
      </p:sp>
      <p:pic>
        <p:nvPicPr>
          <p:cNvPr id="119" name="Image 1" descr="preencoded.png"/>
          <p:cNvPicPr/>
          <p:nvPr/>
        </p:nvPicPr>
        <p:blipFill>
          <a:blip r:embed="rId3"/>
          <a:stretch/>
        </p:blipFill>
        <p:spPr>
          <a:xfrm>
            <a:off x="6744960" y="1410840"/>
            <a:ext cx="5446800" cy="54468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9"/>
          <p:cNvSpPr/>
          <p:nvPr/>
        </p:nvSpPr>
        <p:spPr>
          <a:xfrm>
            <a:off x="661320" y="1033560"/>
            <a:ext cx="2361960" cy="294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endParaRPr lang="fr-FR" sz="1500" b="0" u="none" strike="noStrike">
              <a:solidFill>
                <a:srgbClr val="FFFFFF"/>
              </a:solidFill>
              <a:effectLst/>
              <a:uFillTx/>
              <a:latin typeface="Arial"/>
            </a:endParaRPr>
          </a:p>
        </p:txBody>
      </p:sp>
      <p:sp>
        <p:nvSpPr>
          <p:cNvPr id="121" name="Text 10"/>
          <p:cNvSpPr/>
          <p:nvPr/>
        </p:nvSpPr>
        <p:spPr>
          <a:xfrm>
            <a:off x="661320" y="1517760"/>
            <a:ext cx="10868400" cy="162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7699"/>
              </a:lnSpc>
              <a:tabLst>
                <a:tab pos="0" algn="l"/>
              </a:tabLst>
            </a:pPr>
            <a:r>
              <a:rPr lang="en-US" sz="6150" b="1" u="none" strike="noStrike">
                <a:solidFill>
                  <a:srgbClr val="E1E5CD"/>
                </a:solidFill>
                <a:effectLst/>
                <a:uFillTx/>
                <a:latin typeface="Outfit Bold"/>
                <a:ea typeface="Outfit Bold"/>
              </a:rPr>
              <a:t>Vers de Nouveaux Métiers et Compétences</a:t>
            </a:r>
            <a:endParaRPr lang="fr-FR" sz="6150" b="0" u="none" strike="noStrike">
              <a:solidFill>
                <a:srgbClr val="FFFFFF"/>
              </a:solidFill>
              <a:effectLst/>
              <a:uFillTx/>
              <a:latin typeface="Arial"/>
            </a:endParaRPr>
          </a:p>
        </p:txBody>
      </p:sp>
      <p:sp>
        <p:nvSpPr>
          <p:cNvPr id="122" name="Shape 1"/>
          <p:cNvSpPr/>
          <p:nvPr/>
        </p:nvSpPr>
        <p:spPr>
          <a:xfrm>
            <a:off x="661320" y="3715200"/>
            <a:ext cx="3496320" cy="2108160"/>
          </a:xfrm>
          <a:prstGeom prst="roundRect">
            <a:avLst>
              <a:gd name="adj" fmla="val 5781"/>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23" name="Shape 5"/>
          <p:cNvSpPr/>
          <p:nvPr/>
        </p:nvSpPr>
        <p:spPr>
          <a:xfrm>
            <a:off x="661320" y="3689640"/>
            <a:ext cx="3496320" cy="101160"/>
          </a:xfrm>
          <a:prstGeom prst="roundRect">
            <a:avLst>
              <a:gd name="adj" fmla="val 27907"/>
            </a:avLst>
          </a:prstGeom>
          <a:solidFill>
            <a:srgbClr val="9FA582"/>
          </a:solidFill>
          <a:ln w="0">
            <a:noFill/>
          </a:ln>
        </p:spPr>
        <p:style>
          <a:lnRef idx="0">
            <a:scrgbClr r="0" g="0" b="0"/>
          </a:lnRef>
          <a:fillRef idx="0">
            <a:scrgbClr r="0" g="0" b="0"/>
          </a:fillRef>
          <a:effectRef idx="0">
            <a:scrgbClr r="0" g="0" b="0"/>
          </a:effectRef>
          <a:fontRef idx="minor"/>
        </p:style>
        <p:txBody>
          <a:bodyPr lIns="90000" tIns="39960" rIns="90000" bIns="39960" anchor="t">
            <a:noAutofit/>
          </a:bodyPr>
          <a:lstStyle/>
          <a:p>
            <a:pPr>
              <a:lnSpc>
                <a:spcPct val="100000"/>
              </a:lnSpc>
            </a:pPr>
            <a:endParaRPr lang="fr-FR" sz="1800" b="0" u="none" strike="noStrike">
              <a:solidFill>
                <a:srgbClr val="000000"/>
              </a:solidFill>
              <a:effectLst/>
              <a:uFillTx/>
              <a:latin typeface="Arial"/>
            </a:endParaRPr>
          </a:p>
        </p:txBody>
      </p:sp>
      <p:sp>
        <p:nvSpPr>
          <p:cNvPr id="124" name="Shape 6"/>
          <p:cNvSpPr/>
          <p:nvPr/>
        </p:nvSpPr>
        <p:spPr>
          <a:xfrm>
            <a:off x="2126160" y="3431520"/>
            <a:ext cx="566280" cy="566280"/>
          </a:xfrm>
          <a:prstGeom prst="roundRect">
            <a:avLst>
              <a:gd name="adj" fmla="val 134383"/>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sp>
        <p:nvSpPr>
          <p:cNvPr id="125" name="Text 11"/>
          <p:cNvSpPr/>
          <p:nvPr/>
        </p:nvSpPr>
        <p:spPr>
          <a:xfrm>
            <a:off x="2296440" y="3573360"/>
            <a:ext cx="226080" cy="282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399"/>
              </a:lnSpc>
              <a:tabLst>
                <a:tab pos="0" algn="l"/>
              </a:tabLst>
            </a:pPr>
            <a:r>
              <a:rPr lang="en-US" sz="2100" b="1" u="none" strike="noStrike">
                <a:solidFill>
                  <a:srgbClr val="000000"/>
                </a:solidFill>
                <a:effectLst/>
                <a:uFillTx/>
                <a:latin typeface="Outfit Bold"/>
                <a:ea typeface="Outfit Bold"/>
              </a:rPr>
              <a:t>1</a:t>
            </a:r>
            <a:endParaRPr lang="fr-FR" sz="2100" b="0" u="none" strike="noStrike">
              <a:solidFill>
                <a:srgbClr val="FFFFFF"/>
              </a:solidFill>
              <a:effectLst/>
              <a:uFillTx/>
              <a:latin typeface="Arial"/>
            </a:endParaRPr>
          </a:p>
        </p:txBody>
      </p:sp>
      <p:sp>
        <p:nvSpPr>
          <p:cNvPr id="126" name="Text 15"/>
          <p:cNvSpPr/>
          <p:nvPr/>
        </p:nvSpPr>
        <p:spPr>
          <a:xfrm>
            <a:off x="875880" y="4187520"/>
            <a:ext cx="30675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Émergence de Nouveaux Métiers</a:t>
            </a:r>
            <a:endParaRPr lang="fr-FR" sz="2200" b="0" u="none" strike="noStrike">
              <a:solidFill>
                <a:srgbClr val="FFFFFF"/>
              </a:solidFill>
              <a:effectLst/>
              <a:uFillTx/>
              <a:latin typeface="Arial"/>
            </a:endParaRPr>
          </a:p>
        </p:txBody>
      </p:sp>
      <p:sp>
        <p:nvSpPr>
          <p:cNvPr id="127" name="Text 16"/>
          <p:cNvSpPr/>
          <p:nvPr/>
        </p:nvSpPr>
        <p:spPr>
          <a:xfrm>
            <a:off x="875880" y="48916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28" name="Text 17"/>
          <p:cNvSpPr/>
          <p:nvPr/>
        </p:nvSpPr>
        <p:spPr>
          <a:xfrm>
            <a:off x="875880" y="53074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29" name="Shape 7"/>
          <p:cNvSpPr/>
          <p:nvPr/>
        </p:nvSpPr>
        <p:spPr>
          <a:xfrm>
            <a:off x="4347360" y="3715200"/>
            <a:ext cx="3496320" cy="2108160"/>
          </a:xfrm>
          <a:prstGeom prst="roundRect">
            <a:avLst>
              <a:gd name="adj" fmla="val 5781"/>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30" name="Shape 8"/>
          <p:cNvSpPr/>
          <p:nvPr/>
        </p:nvSpPr>
        <p:spPr>
          <a:xfrm>
            <a:off x="4347360" y="3689640"/>
            <a:ext cx="3496320" cy="101160"/>
          </a:xfrm>
          <a:prstGeom prst="roundRect">
            <a:avLst>
              <a:gd name="adj" fmla="val 27907"/>
            </a:avLst>
          </a:prstGeom>
          <a:solidFill>
            <a:srgbClr val="9FA582"/>
          </a:solidFill>
          <a:ln w="0">
            <a:noFill/>
          </a:ln>
        </p:spPr>
        <p:style>
          <a:lnRef idx="0">
            <a:scrgbClr r="0" g="0" b="0"/>
          </a:lnRef>
          <a:fillRef idx="0">
            <a:scrgbClr r="0" g="0" b="0"/>
          </a:fillRef>
          <a:effectRef idx="0">
            <a:scrgbClr r="0" g="0" b="0"/>
          </a:effectRef>
          <a:fontRef idx="minor"/>
        </p:style>
        <p:txBody>
          <a:bodyPr lIns="90000" tIns="39960" rIns="90000" bIns="39960" anchor="t">
            <a:noAutofit/>
          </a:bodyPr>
          <a:lstStyle/>
          <a:p>
            <a:pPr>
              <a:lnSpc>
                <a:spcPct val="100000"/>
              </a:lnSpc>
            </a:pPr>
            <a:endParaRPr lang="fr-FR" sz="1800" b="0" u="none" strike="noStrike">
              <a:solidFill>
                <a:srgbClr val="000000"/>
              </a:solidFill>
              <a:effectLst/>
              <a:uFillTx/>
              <a:latin typeface="Arial"/>
            </a:endParaRPr>
          </a:p>
        </p:txBody>
      </p:sp>
      <p:sp>
        <p:nvSpPr>
          <p:cNvPr id="131" name="Shape 12"/>
          <p:cNvSpPr/>
          <p:nvPr/>
        </p:nvSpPr>
        <p:spPr>
          <a:xfrm>
            <a:off x="5812560" y="3431520"/>
            <a:ext cx="566280" cy="566280"/>
          </a:xfrm>
          <a:prstGeom prst="roundRect">
            <a:avLst>
              <a:gd name="adj" fmla="val 134383"/>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sp>
        <p:nvSpPr>
          <p:cNvPr id="132" name="Text 21"/>
          <p:cNvSpPr/>
          <p:nvPr/>
        </p:nvSpPr>
        <p:spPr>
          <a:xfrm>
            <a:off x="5982120" y="3573360"/>
            <a:ext cx="226080" cy="282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399"/>
              </a:lnSpc>
              <a:tabLst>
                <a:tab pos="0" algn="l"/>
              </a:tabLst>
            </a:pPr>
            <a:r>
              <a:rPr lang="en-US" sz="2100" b="1" u="none" strike="noStrike">
                <a:solidFill>
                  <a:srgbClr val="000000"/>
                </a:solidFill>
                <a:effectLst/>
                <a:uFillTx/>
                <a:latin typeface="Outfit Bold"/>
                <a:ea typeface="Outfit Bold"/>
              </a:rPr>
              <a:t>2</a:t>
            </a:r>
            <a:endParaRPr lang="fr-FR" sz="2100" b="0" u="none" strike="noStrike">
              <a:solidFill>
                <a:srgbClr val="FFFFFF"/>
              </a:solidFill>
              <a:effectLst/>
              <a:uFillTx/>
              <a:latin typeface="Arial"/>
            </a:endParaRPr>
          </a:p>
        </p:txBody>
      </p:sp>
      <p:sp>
        <p:nvSpPr>
          <p:cNvPr id="133" name="Text 22"/>
          <p:cNvSpPr/>
          <p:nvPr/>
        </p:nvSpPr>
        <p:spPr>
          <a:xfrm>
            <a:off x="4561560" y="4187520"/>
            <a:ext cx="30675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Nécessité de Montée en Compétences</a:t>
            </a:r>
            <a:endParaRPr lang="fr-FR" sz="2200" b="0" u="none" strike="noStrike">
              <a:solidFill>
                <a:srgbClr val="FFFFFF"/>
              </a:solidFill>
              <a:effectLst/>
              <a:uFillTx/>
              <a:latin typeface="Arial"/>
            </a:endParaRPr>
          </a:p>
        </p:txBody>
      </p:sp>
      <p:sp>
        <p:nvSpPr>
          <p:cNvPr id="134" name="Text 23"/>
          <p:cNvSpPr/>
          <p:nvPr/>
        </p:nvSpPr>
        <p:spPr>
          <a:xfrm>
            <a:off x="4561560" y="48916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35" name="Shape 13"/>
          <p:cNvSpPr/>
          <p:nvPr/>
        </p:nvSpPr>
        <p:spPr>
          <a:xfrm>
            <a:off x="8033400" y="3715200"/>
            <a:ext cx="3496320" cy="2108160"/>
          </a:xfrm>
          <a:prstGeom prst="roundRect">
            <a:avLst>
              <a:gd name="adj" fmla="val 5781"/>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36" name="Shape 14"/>
          <p:cNvSpPr/>
          <p:nvPr/>
        </p:nvSpPr>
        <p:spPr>
          <a:xfrm>
            <a:off x="8033400" y="3689640"/>
            <a:ext cx="3496320" cy="101160"/>
          </a:xfrm>
          <a:prstGeom prst="roundRect">
            <a:avLst>
              <a:gd name="adj" fmla="val 27907"/>
            </a:avLst>
          </a:prstGeom>
          <a:solidFill>
            <a:srgbClr val="9FA582"/>
          </a:solidFill>
          <a:ln w="0">
            <a:noFill/>
          </a:ln>
        </p:spPr>
        <p:style>
          <a:lnRef idx="0">
            <a:scrgbClr r="0" g="0" b="0"/>
          </a:lnRef>
          <a:fillRef idx="0">
            <a:scrgbClr r="0" g="0" b="0"/>
          </a:fillRef>
          <a:effectRef idx="0">
            <a:scrgbClr r="0" g="0" b="0"/>
          </a:effectRef>
          <a:fontRef idx="minor"/>
        </p:style>
        <p:txBody>
          <a:bodyPr lIns="90000" tIns="39960" rIns="90000" bIns="39960" anchor="t">
            <a:noAutofit/>
          </a:bodyPr>
          <a:lstStyle/>
          <a:p>
            <a:pPr>
              <a:lnSpc>
                <a:spcPct val="100000"/>
              </a:lnSpc>
            </a:pPr>
            <a:endParaRPr lang="fr-FR" sz="1800" b="0" u="none" strike="noStrike">
              <a:solidFill>
                <a:srgbClr val="000000"/>
              </a:solidFill>
              <a:effectLst/>
              <a:uFillTx/>
              <a:latin typeface="Arial"/>
            </a:endParaRPr>
          </a:p>
        </p:txBody>
      </p:sp>
      <p:sp>
        <p:nvSpPr>
          <p:cNvPr id="137" name="Shape 18"/>
          <p:cNvSpPr/>
          <p:nvPr/>
        </p:nvSpPr>
        <p:spPr>
          <a:xfrm>
            <a:off x="9498240" y="3431520"/>
            <a:ext cx="566280" cy="566280"/>
          </a:xfrm>
          <a:prstGeom prst="roundRect">
            <a:avLst>
              <a:gd name="adj" fmla="val 134383"/>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sp>
        <p:nvSpPr>
          <p:cNvPr id="138" name="Text 24"/>
          <p:cNvSpPr/>
          <p:nvPr/>
        </p:nvSpPr>
        <p:spPr>
          <a:xfrm>
            <a:off x="9668520" y="3573360"/>
            <a:ext cx="226080" cy="282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399"/>
              </a:lnSpc>
              <a:tabLst>
                <a:tab pos="0" algn="l"/>
              </a:tabLst>
            </a:pPr>
            <a:r>
              <a:rPr lang="en-US" sz="2100" b="1" u="none" strike="noStrike">
                <a:solidFill>
                  <a:srgbClr val="000000"/>
                </a:solidFill>
                <a:effectLst/>
                <a:uFillTx/>
                <a:latin typeface="Outfit Bold"/>
                <a:ea typeface="Outfit Bold"/>
              </a:rPr>
              <a:t>3</a:t>
            </a:r>
            <a:endParaRPr lang="fr-FR" sz="2100" b="0" u="none" strike="noStrike">
              <a:solidFill>
                <a:srgbClr val="FFFFFF"/>
              </a:solidFill>
              <a:effectLst/>
              <a:uFillTx/>
              <a:latin typeface="Arial"/>
            </a:endParaRPr>
          </a:p>
        </p:txBody>
      </p:sp>
      <p:sp>
        <p:nvSpPr>
          <p:cNvPr id="139" name="Text 25"/>
          <p:cNvSpPr/>
          <p:nvPr/>
        </p:nvSpPr>
        <p:spPr>
          <a:xfrm>
            <a:off x="8247960" y="4187520"/>
            <a:ext cx="30675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Impact sur les Structures Sociales</a:t>
            </a:r>
            <a:endParaRPr lang="fr-FR" sz="2200" b="0" u="none" strike="noStrike">
              <a:solidFill>
                <a:srgbClr val="FFFFFF"/>
              </a:solidFill>
              <a:effectLst/>
              <a:uFillTx/>
              <a:latin typeface="Arial"/>
            </a:endParaRPr>
          </a:p>
        </p:txBody>
      </p:sp>
      <p:sp>
        <p:nvSpPr>
          <p:cNvPr id="140" name="Text 26"/>
          <p:cNvSpPr/>
          <p:nvPr/>
        </p:nvSpPr>
        <p:spPr>
          <a:xfrm>
            <a:off x="8247960" y="48916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pic>
        <p:nvPicPr>
          <p:cNvPr id="141" name="Picture 140"/>
          <p:cNvPicPr/>
          <p:nvPr/>
        </p:nvPicPr>
        <p:blipFill>
          <a:blip r:embed="rId3"/>
          <a:stretch/>
        </p:blipFill>
        <p:spPr>
          <a:xfrm>
            <a:off x="10545000" y="6268320"/>
            <a:ext cx="1647000" cy="58968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 8"/>
          <p:cNvSpPr/>
          <p:nvPr/>
        </p:nvSpPr>
        <p:spPr>
          <a:xfrm>
            <a:off x="597960" y="743760"/>
            <a:ext cx="2134800" cy="2664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500"/>
              </a:lnSpc>
              <a:tabLst>
                <a:tab pos="0" algn="l"/>
              </a:tabLst>
            </a:pPr>
            <a:endParaRPr lang="fr-FR" sz="1500" b="0" u="none" strike="noStrike">
              <a:solidFill>
                <a:srgbClr val="FFFFFF"/>
              </a:solidFill>
              <a:effectLst/>
              <a:uFillTx/>
              <a:latin typeface="Arial"/>
            </a:endParaRPr>
          </a:p>
        </p:txBody>
      </p:sp>
      <p:sp>
        <p:nvSpPr>
          <p:cNvPr id="143" name="Text 12"/>
          <p:cNvSpPr/>
          <p:nvPr/>
        </p:nvSpPr>
        <p:spPr>
          <a:xfrm>
            <a:off x="597960" y="1181520"/>
            <a:ext cx="10995480" cy="1472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6951"/>
              </a:lnSpc>
              <a:tabLst>
                <a:tab pos="0" algn="l"/>
              </a:tabLst>
            </a:pPr>
            <a:r>
              <a:rPr lang="en-US" sz="5550" b="1" u="none" strike="noStrike">
                <a:solidFill>
                  <a:srgbClr val="E1E5CD"/>
                </a:solidFill>
                <a:effectLst/>
                <a:uFillTx/>
                <a:latin typeface="Outfit Bold"/>
                <a:ea typeface="Outfit Bold"/>
              </a:rPr>
              <a:t>Un Bouleversement des Structures Sociales</a:t>
            </a:r>
            <a:endParaRPr lang="fr-FR" sz="5550" b="0" u="none" strike="noStrike">
              <a:solidFill>
                <a:srgbClr val="FFFFFF"/>
              </a:solidFill>
              <a:effectLst/>
              <a:uFillTx/>
              <a:latin typeface="Arial"/>
            </a:endParaRPr>
          </a:p>
        </p:txBody>
      </p:sp>
      <p:sp>
        <p:nvSpPr>
          <p:cNvPr id="144" name="Text 13"/>
          <p:cNvSpPr/>
          <p:nvPr/>
        </p:nvSpPr>
        <p:spPr>
          <a:xfrm>
            <a:off x="597960" y="3081960"/>
            <a:ext cx="3940560" cy="319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999"/>
              </a:lnSpc>
              <a:tabLst>
                <a:tab pos="0" algn="l"/>
              </a:tabLst>
            </a:pPr>
            <a:r>
              <a:rPr lang="en-US" sz="2200" b="1" u="none" strike="noStrike">
                <a:solidFill>
                  <a:srgbClr val="E1E5CD"/>
                </a:solidFill>
                <a:effectLst/>
                <a:uFillTx/>
                <a:latin typeface="Outfit Bold"/>
                <a:ea typeface="Outfit Bold"/>
              </a:rPr>
              <a:t>Inégalités et Exclusion Numérique</a:t>
            </a:r>
            <a:endParaRPr lang="fr-FR" sz="2200" b="0" u="none" strike="noStrike">
              <a:solidFill>
                <a:srgbClr val="FFFFFF"/>
              </a:solidFill>
              <a:effectLst/>
              <a:uFillTx/>
              <a:latin typeface="Arial"/>
            </a:endParaRPr>
          </a:p>
        </p:txBody>
      </p:sp>
      <p:sp>
        <p:nvSpPr>
          <p:cNvPr id="145" name="Text 14"/>
          <p:cNvSpPr/>
          <p:nvPr/>
        </p:nvSpPr>
        <p:spPr>
          <a:xfrm>
            <a:off x="597960" y="3573000"/>
            <a:ext cx="5288760" cy="1092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Le développement de la robotique, sans politiques sociales adaptées, risque d'aggraver les inégalités. Une "fracture robotique" pourrait s'ajouter à la fracture numérique, excluant les travailleurs peu qualifiés.</a:t>
            </a:r>
            <a:endParaRPr lang="fr-FR" sz="1400" b="0" u="none" strike="noStrike">
              <a:solidFill>
                <a:srgbClr val="FFFFFF"/>
              </a:solidFill>
              <a:effectLst/>
              <a:uFillTx/>
              <a:latin typeface="Arial"/>
            </a:endParaRPr>
          </a:p>
        </p:txBody>
      </p:sp>
      <p:sp>
        <p:nvSpPr>
          <p:cNvPr id="146" name="Text 18"/>
          <p:cNvSpPr/>
          <p:nvPr/>
        </p:nvSpPr>
        <p:spPr>
          <a:xfrm>
            <a:off x="597960" y="4820040"/>
            <a:ext cx="5288760" cy="81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Même les emplois hautement qualifiés ne sont pas à l'abri, les algorithmes pouvant rédiger des articles, analyser des diagnostics médicaux ou prendre des décisions financières.</a:t>
            </a:r>
            <a:endParaRPr lang="fr-FR" sz="1400" b="0" u="none" strike="noStrike">
              <a:solidFill>
                <a:srgbClr val="FFFFFF"/>
              </a:solidFill>
              <a:effectLst/>
              <a:uFillTx/>
              <a:latin typeface="Arial"/>
            </a:endParaRPr>
          </a:p>
        </p:txBody>
      </p:sp>
      <p:sp>
        <p:nvSpPr>
          <p:cNvPr id="147" name="Text 19"/>
          <p:cNvSpPr/>
          <p:nvPr/>
        </p:nvSpPr>
        <p:spPr>
          <a:xfrm>
            <a:off x="6310800" y="3081600"/>
            <a:ext cx="5288760" cy="63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999"/>
              </a:lnSpc>
              <a:tabLst>
                <a:tab pos="0" algn="l"/>
              </a:tabLst>
            </a:pPr>
            <a:r>
              <a:rPr lang="en-US" sz="2200" b="1" u="none" strike="noStrike">
                <a:solidFill>
                  <a:srgbClr val="E1E5CD"/>
                </a:solidFill>
                <a:effectLst/>
                <a:uFillTx/>
                <a:latin typeface="Outfit Bold"/>
                <a:ea typeface="Outfit Bold"/>
              </a:rPr>
              <a:t>Transformation du Lien Social et des Organisations</a:t>
            </a:r>
            <a:endParaRPr lang="fr-FR" sz="2200" b="0" u="none" strike="noStrike">
              <a:solidFill>
                <a:srgbClr val="FFFFFF"/>
              </a:solidFill>
              <a:effectLst/>
              <a:uFillTx/>
              <a:latin typeface="Arial"/>
            </a:endParaRPr>
          </a:p>
        </p:txBody>
      </p:sp>
      <p:sp>
        <p:nvSpPr>
          <p:cNvPr id="148" name="Text 20"/>
          <p:cNvSpPr/>
          <p:nvPr/>
        </p:nvSpPr>
        <p:spPr>
          <a:xfrm>
            <a:off x="6310800" y="3893040"/>
            <a:ext cx="5288760" cy="1092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L'intégration des robots modifie les interactions humaines au travail. Bien qu'ils allègent le fardeau, comme les robots TUG dans les hôpitaux, ils peuvent appauvrir les liens sociaux et remettre en question la nature du travail comme facteur de socialisation.</a:t>
            </a:r>
            <a:endParaRPr lang="fr-FR" sz="1400" b="0" u="none" strike="noStrike">
              <a:solidFill>
                <a:srgbClr val="FFFFFF"/>
              </a:solidFill>
              <a:effectLst/>
              <a:uFillTx/>
              <a:latin typeface="Arial"/>
            </a:endParaRPr>
          </a:p>
        </p:txBody>
      </p:sp>
      <p:sp>
        <p:nvSpPr>
          <p:cNvPr id="149" name="Text 27"/>
          <p:cNvSpPr/>
          <p:nvPr/>
        </p:nvSpPr>
        <p:spPr>
          <a:xfrm>
            <a:off x="6310800" y="5140080"/>
            <a:ext cx="5288760" cy="81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Les entreprises doivent aussi repenser leur organisation, avec des risques de perte d'autonomie et de déshumanisation du travail via la supervision algorithmique.</a:t>
            </a:r>
            <a:endParaRPr lang="fr-FR" sz="1400" b="0" u="none" strike="noStrike">
              <a:solidFill>
                <a:srgbClr val="FFFFFF"/>
              </a:solidFill>
              <a:effectLst/>
              <a:uFillTx/>
              <a:latin typeface="Arial"/>
            </a:endParaRPr>
          </a:p>
        </p:txBody>
      </p:sp>
      <p:pic>
        <p:nvPicPr>
          <p:cNvPr id="150" name="Picture 149"/>
          <p:cNvPicPr/>
          <p:nvPr/>
        </p:nvPicPr>
        <p:blipFill>
          <a:blip r:embed="rId3"/>
          <a:stretch/>
        </p:blipFill>
        <p:spPr>
          <a:xfrm>
            <a:off x="10545000" y="6268320"/>
            <a:ext cx="1647000" cy="58968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 7"/>
          <p:cNvSpPr/>
          <p:nvPr/>
        </p:nvSpPr>
        <p:spPr>
          <a:xfrm>
            <a:off x="661320" y="1158480"/>
            <a:ext cx="2361960" cy="294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endParaRPr lang="fr-FR" sz="1500" b="0" u="none" strike="noStrike">
              <a:solidFill>
                <a:srgbClr val="FFFFFF"/>
              </a:solidFill>
              <a:effectLst/>
              <a:uFillTx/>
              <a:latin typeface="Arial"/>
            </a:endParaRPr>
          </a:p>
        </p:txBody>
      </p:sp>
      <p:sp>
        <p:nvSpPr>
          <p:cNvPr id="152" name="Text 28"/>
          <p:cNvSpPr/>
          <p:nvPr/>
        </p:nvSpPr>
        <p:spPr>
          <a:xfrm>
            <a:off x="209880" y="625320"/>
            <a:ext cx="8789760" cy="814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7699"/>
              </a:lnSpc>
              <a:tabLst>
                <a:tab pos="0" algn="l"/>
              </a:tabLst>
            </a:pPr>
            <a:r>
              <a:rPr lang="en-US" sz="5400" b="1" u="none" strike="noStrike">
                <a:solidFill>
                  <a:srgbClr val="E1E5CD"/>
                </a:solidFill>
                <a:effectLst/>
                <a:uFillTx/>
                <a:latin typeface="Outfit Bold"/>
                <a:ea typeface="Outfit Bold"/>
              </a:rPr>
              <a:t>Des Enjeux Éthiques Cruciaux</a:t>
            </a:r>
            <a:endParaRPr lang="fr-FR" sz="5400" b="0" u="none" strike="noStrike">
              <a:solidFill>
                <a:srgbClr val="FFFFFF"/>
              </a:solidFill>
              <a:effectLst/>
              <a:uFillTx/>
              <a:latin typeface="Arial"/>
            </a:endParaRPr>
          </a:p>
        </p:txBody>
      </p:sp>
      <p:sp>
        <p:nvSpPr>
          <p:cNvPr id="153" name="Shape 4"/>
          <p:cNvSpPr/>
          <p:nvPr/>
        </p:nvSpPr>
        <p:spPr>
          <a:xfrm>
            <a:off x="661320" y="2741400"/>
            <a:ext cx="3496320" cy="2139840"/>
          </a:xfrm>
          <a:prstGeom prst="roundRect">
            <a:avLst>
              <a:gd name="adj" fmla="val 1325"/>
            </a:avLst>
          </a:prstGeom>
          <a:solidFill>
            <a:srgbClr val="3B3C3E"/>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54" name="Shape 9"/>
          <p:cNvSpPr/>
          <p:nvPr/>
        </p:nvSpPr>
        <p:spPr>
          <a:xfrm>
            <a:off x="850320" y="2930400"/>
            <a:ext cx="566280" cy="566280"/>
          </a:xfrm>
          <a:prstGeom prst="roundRect">
            <a:avLst>
              <a:gd name="adj" fmla="val 13436980"/>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pic>
        <p:nvPicPr>
          <p:cNvPr id="155" name="Image 3" descr="preencoded.png"/>
          <p:cNvPicPr/>
          <p:nvPr/>
        </p:nvPicPr>
        <p:blipFill>
          <a:blip r:embed="rId3"/>
          <a:stretch/>
        </p:blipFill>
        <p:spPr>
          <a:xfrm>
            <a:off x="1006200" y="3054600"/>
            <a:ext cx="254520" cy="318240"/>
          </a:xfrm>
          <a:prstGeom prst="rect">
            <a:avLst/>
          </a:prstGeom>
          <a:noFill/>
          <a:ln w="0">
            <a:noFill/>
          </a:ln>
        </p:spPr>
      </p:pic>
      <p:sp>
        <p:nvSpPr>
          <p:cNvPr id="156" name="Text 29"/>
          <p:cNvSpPr/>
          <p:nvPr/>
        </p:nvSpPr>
        <p:spPr>
          <a:xfrm>
            <a:off x="850320" y="3686400"/>
            <a:ext cx="31179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La Question de la Responsabilité</a:t>
            </a:r>
            <a:endParaRPr lang="fr-FR" sz="2200" b="0" u="none" strike="noStrike">
              <a:solidFill>
                <a:srgbClr val="FFFFFF"/>
              </a:solidFill>
              <a:effectLst/>
              <a:uFillTx/>
              <a:latin typeface="Arial"/>
            </a:endParaRPr>
          </a:p>
        </p:txBody>
      </p:sp>
      <p:sp>
        <p:nvSpPr>
          <p:cNvPr id="157" name="Text 30"/>
          <p:cNvSpPr/>
          <p:nvPr/>
        </p:nvSpPr>
        <p:spPr>
          <a:xfrm>
            <a:off x="850320" y="4390560"/>
            <a:ext cx="31179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58" name="Shape 15"/>
          <p:cNvSpPr/>
          <p:nvPr/>
        </p:nvSpPr>
        <p:spPr>
          <a:xfrm>
            <a:off x="4347360" y="2741400"/>
            <a:ext cx="3496320" cy="2139840"/>
          </a:xfrm>
          <a:prstGeom prst="roundRect">
            <a:avLst>
              <a:gd name="adj" fmla="val 1325"/>
            </a:avLst>
          </a:prstGeom>
          <a:solidFill>
            <a:srgbClr val="3B3C3E"/>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59" name="Shape 16"/>
          <p:cNvSpPr/>
          <p:nvPr/>
        </p:nvSpPr>
        <p:spPr>
          <a:xfrm>
            <a:off x="4536360" y="2930400"/>
            <a:ext cx="566280" cy="566280"/>
          </a:xfrm>
          <a:prstGeom prst="roundRect">
            <a:avLst>
              <a:gd name="adj" fmla="val 13436980"/>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pic>
        <p:nvPicPr>
          <p:cNvPr id="160" name="Image 4" descr="preencoded.png"/>
          <p:cNvPicPr/>
          <p:nvPr/>
        </p:nvPicPr>
        <p:blipFill>
          <a:blip r:embed="rId4"/>
          <a:stretch/>
        </p:blipFill>
        <p:spPr>
          <a:xfrm>
            <a:off x="4692600" y="3054600"/>
            <a:ext cx="254520" cy="318240"/>
          </a:xfrm>
          <a:prstGeom prst="rect">
            <a:avLst/>
          </a:prstGeom>
          <a:noFill/>
          <a:ln w="0">
            <a:noFill/>
          </a:ln>
        </p:spPr>
      </p:pic>
      <p:sp>
        <p:nvSpPr>
          <p:cNvPr id="161" name="Text 31"/>
          <p:cNvSpPr/>
          <p:nvPr/>
        </p:nvSpPr>
        <p:spPr>
          <a:xfrm>
            <a:off x="4536720" y="3686400"/>
            <a:ext cx="31179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Biais et Transparence des Algorithmes</a:t>
            </a:r>
            <a:endParaRPr lang="fr-FR" sz="2200" b="0" u="none" strike="noStrike">
              <a:solidFill>
                <a:srgbClr val="FFFFFF"/>
              </a:solidFill>
              <a:effectLst/>
              <a:uFillTx/>
              <a:latin typeface="Arial"/>
            </a:endParaRPr>
          </a:p>
        </p:txBody>
      </p:sp>
      <p:sp>
        <p:nvSpPr>
          <p:cNvPr id="162" name="Text 32"/>
          <p:cNvSpPr/>
          <p:nvPr/>
        </p:nvSpPr>
        <p:spPr>
          <a:xfrm>
            <a:off x="4536360" y="4390560"/>
            <a:ext cx="31179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63" name="Shape 17"/>
          <p:cNvSpPr/>
          <p:nvPr/>
        </p:nvSpPr>
        <p:spPr>
          <a:xfrm>
            <a:off x="8033400" y="2741400"/>
            <a:ext cx="3496320" cy="2139840"/>
          </a:xfrm>
          <a:prstGeom prst="roundRect">
            <a:avLst>
              <a:gd name="adj" fmla="val 1325"/>
            </a:avLst>
          </a:prstGeom>
          <a:solidFill>
            <a:srgbClr val="3B3C3E"/>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64" name="Shape 19"/>
          <p:cNvSpPr/>
          <p:nvPr/>
        </p:nvSpPr>
        <p:spPr>
          <a:xfrm>
            <a:off x="8222400" y="2930400"/>
            <a:ext cx="566280" cy="566280"/>
          </a:xfrm>
          <a:prstGeom prst="roundRect">
            <a:avLst>
              <a:gd name="adj" fmla="val 13436980"/>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pic>
        <p:nvPicPr>
          <p:cNvPr id="165" name="Image 5" descr="preencoded.png"/>
          <p:cNvPicPr/>
          <p:nvPr/>
        </p:nvPicPr>
        <p:blipFill>
          <a:blip r:embed="rId5"/>
          <a:stretch/>
        </p:blipFill>
        <p:spPr>
          <a:xfrm>
            <a:off x="8378280" y="3054600"/>
            <a:ext cx="254520" cy="318240"/>
          </a:xfrm>
          <a:prstGeom prst="rect">
            <a:avLst/>
          </a:prstGeom>
          <a:noFill/>
          <a:ln w="0">
            <a:noFill/>
          </a:ln>
        </p:spPr>
      </p:pic>
      <p:sp>
        <p:nvSpPr>
          <p:cNvPr id="166" name="Text 33"/>
          <p:cNvSpPr/>
          <p:nvPr/>
        </p:nvSpPr>
        <p:spPr>
          <a:xfrm>
            <a:off x="8222400" y="3686400"/>
            <a:ext cx="31179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L'Humanité Face à la Machine</a:t>
            </a:r>
            <a:endParaRPr lang="fr-FR" sz="2200" b="0" u="none" strike="noStrike">
              <a:solidFill>
                <a:srgbClr val="FFFFFF"/>
              </a:solidFill>
              <a:effectLst/>
              <a:uFillTx/>
              <a:latin typeface="Arial"/>
            </a:endParaRPr>
          </a:p>
        </p:txBody>
      </p:sp>
      <p:sp>
        <p:nvSpPr>
          <p:cNvPr id="167" name="Text 34"/>
          <p:cNvSpPr/>
          <p:nvPr/>
        </p:nvSpPr>
        <p:spPr>
          <a:xfrm>
            <a:off x="8222400" y="4390560"/>
            <a:ext cx="31179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68" name="Text 35"/>
          <p:cNvSpPr/>
          <p:nvPr/>
        </p:nvSpPr>
        <p:spPr>
          <a:xfrm>
            <a:off x="661320" y="5094360"/>
            <a:ext cx="10868400" cy="60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u="none" strike="noStrike">
                <a:solidFill>
                  <a:srgbClr val="C2C4B5"/>
                </a:solidFill>
                <a:effectLst/>
                <a:uFillTx/>
                <a:latin typeface="Bitter"/>
                <a:ea typeface="Bitter"/>
              </a:rPr>
              <a:t>Il est urgent de penser collectivement les régulations, formations et garde-fous pour que cette révolution technologique soit au service de l'humain.</a:t>
            </a:r>
            <a:endParaRPr lang="fr-FR" sz="1750" b="0" u="none" strike="noStrike">
              <a:solidFill>
                <a:srgbClr val="FFFFFF"/>
              </a:solidFill>
              <a:effectLst/>
              <a:uFillTx/>
              <a:latin typeface="Arial"/>
            </a:endParaRPr>
          </a:p>
        </p:txBody>
      </p:sp>
      <p:pic>
        <p:nvPicPr>
          <p:cNvPr id="169" name="Picture 168"/>
          <p:cNvPicPr/>
          <p:nvPr/>
        </p:nvPicPr>
        <p:blipFill>
          <a:blip r:embed="rId6"/>
          <a:stretch/>
        </p:blipFill>
        <p:spPr>
          <a:xfrm>
            <a:off x="10516860" y="6268320"/>
            <a:ext cx="1647000" cy="589680"/>
          </a:xfrm>
          <a:prstGeom prst="rect">
            <a:avLst/>
          </a:prstGeom>
          <a:noFill/>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00600" cy="6858000"/>
          </a:xfrm>
          <a:prstGeom prst="rect">
            <a:avLst/>
          </a:prstGeom>
        </p:spPr>
      </p:pic>
      <p:sp>
        <p:nvSpPr>
          <p:cNvPr id="3" name="Text 0"/>
          <p:cNvSpPr/>
          <p:nvPr/>
        </p:nvSpPr>
        <p:spPr>
          <a:xfrm>
            <a:off x="5233492" y="1803499"/>
            <a:ext cx="6297018" cy="2362597"/>
          </a:xfrm>
          <a:prstGeom prst="rect">
            <a:avLst/>
          </a:prstGeom>
          <a:noFill/>
          <a:ln/>
        </p:spPr>
        <p:txBody>
          <a:bodyPr wrap="squar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La Robotisation Informatisée : Levier de Performance Économique Industrielle</a:t>
            </a:r>
            <a:endParaRPr lang="en-US" sz="3708" dirty="0"/>
          </a:p>
        </p:txBody>
      </p:sp>
      <p:sp>
        <p:nvSpPr>
          <p:cNvPr id="4" name="Text 1"/>
          <p:cNvSpPr/>
          <p:nvPr/>
        </p:nvSpPr>
        <p:spPr>
          <a:xfrm>
            <a:off x="5233492" y="4449564"/>
            <a:ext cx="6297018"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Une analyse stratégique pour les décideurs industriels en quête d'amélioration de leur compétitivité économique</a:t>
            </a:r>
            <a:endParaRPr lang="en-US" sz="1458" dirty="0"/>
          </a:p>
        </p:txBody>
      </p:sp>
      <p:pic>
        <p:nvPicPr>
          <p:cNvPr id="6" name="Picture 5">
            <a:extLst>
              <a:ext uri="{FF2B5EF4-FFF2-40B4-BE49-F238E27FC236}">
                <a16:creationId xmlns:a16="http://schemas.microsoft.com/office/drawing/2014/main" id="{66D5601E-DF3E-45E5-8AE8-51A76C6E3DF8}"/>
              </a:ext>
            </a:extLst>
          </p:cNvPr>
          <p:cNvPicPr>
            <a:picLocks noChangeAspect="1"/>
          </p:cNvPicPr>
          <p:nvPr/>
        </p:nvPicPr>
        <p:blipFill>
          <a:blip r:embed="rId4"/>
          <a:stretch>
            <a:fillRect/>
          </a:stretch>
        </p:blipFill>
        <p:spPr>
          <a:xfrm>
            <a:off x="10294673" y="6294360"/>
            <a:ext cx="1897328" cy="5636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459905"/>
            <a:ext cx="8795444" cy="472480"/>
          </a:xfrm>
          <a:prstGeom prst="rect">
            <a:avLst/>
          </a:prstGeom>
          <a:noFill/>
          <a:ln/>
        </p:spPr>
        <p:txBody>
          <a:bodyPr wrap="none" lIns="0" tIns="0" rIns="0" bIns="0" rtlCol="0" anchor="t"/>
          <a:lstStyle/>
          <a:p>
            <a:pPr>
              <a:lnSpc>
                <a:spcPts val="3708"/>
              </a:lnSpc>
            </a:pPr>
            <a:r>
              <a:rPr lang="en-US" sz="2958" b="1" dirty="0">
                <a:solidFill>
                  <a:srgbClr val="E1E5CD"/>
                </a:solidFill>
                <a:latin typeface="Outfit Bold" pitchFamily="34" charset="0"/>
                <a:ea typeface="Outfit Bold" pitchFamily="34" charset="-122"/>
                <a:cs typeface="Outfit Bold" pitchFamily="34" charset="-120"/>
              </a:rPr>
              <a:t>Productivité accrue et réduction des coûts unitaires</a:t>
            </a:r>
            <a:endParaRPr lang="en-US" sz="2958" dirty="0"/>
          </a:p>
        </p:txBody>
      </p:sp>
      <p:sp>
        <p:nvSpPr>
          <p:cNvPr id="3" name="Text 1"/>
          <p:cNvSpPr/>
          <p:nvPr/>
        </p:nvSpPr>
        <p:spPr>
          <a:xfrm>
            <a:off x="661492" y="2404865"/>
            <a:ext cx="5316339" cy="623689"/>
          </a:xfrm>
          <a:prstGeom prst="rect">
            <a:avLst/>
          </a:prstGeom>
          <a:noFill/>
          <a:ln/>
        </p:spPr>
        <p:txBody>
          <a:bodyPr wrap="none" lIns="0" tIns="0" rIns="0" bIns="0" rtlCol="0" anchor="t"/>
          <a:lstStyle/>
          <a:p>
            <a:pPr algn="ctr">
              <a:lnSpc>
                <a:spcPts val="4875"/>
              </a:lnSpc>
            </a:pPr>
            <a:r>
              <a:rPr lang="en-US" sz="4875" b="1" dirty="0">
                <a:solidFill>
                  <a:srgbClr val="C2C4B5"/>
                </a:solidFill>
                <a:latin typeface="Outfit Bold" pitchFamily="34" charset="0"/>
                <a:ea typeface="Outfit Bold" pitchFamily="34" charset="-122"/>
                <a:cs typeface="Outfit Bold" pitchFamily="34" charset="-120"/>
              </a:rPr>
              <a:t>20-30%</a:t>
            </a:r>
            <a:endParaRPr lang="en-US" sz="4875" dirty="0"/>
          </a:p>
        </p:txBody>
      </p:sp>
      <p:sp>
        <p:nvSpPr>
          <p:cNvPr id="4" name="Text 2"/>
          <p:cNvSpPr/>
          <p:nvPr/>
        </p:nvSpPr>
        <p:spPr>
          <a:xfrm>
            <a:off x="2138264" y="3264694"/>
            <a:ext cx="2362696" cy="295275"/>
          </a:xfrm>
          <a:prstGeom prst="rect">
            <a:avLst/>
          </a:prstGeom>
          <a:noFill/>
          <a:ln/>
        </p:spPr>
        <p:txBody>
          <a:bodyPr wrap="non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Gains de productivité</a:t>
            </a:r>
            <a:endParaRPr lang="en-US" sz="1833" dirty="0"/>
          </a:p>
        </p:txBody>
      </p:sp>
      <p:sp>
        <p:nvSpPr>
          <p:cNvPr id="5" name="Text 3"/>
          <p:cNvSpPr/>
          <p:nvPr/>
        </p:nvSpPr>
        <p:spPr>
          <a:xfrm>
            <a:off x="661492" y="3673376"/>
            <a:ext cx="5316339" cy="604838"/>
          </a:xfrm>
          <a:prstGeom prst="rect">
            <a:avLst/>
          </a:prstGeom>
          <a:noFill/>
          <a:ln/>
        </p:spPr>
        <p:txBody>
          <a:bodyPr wrap="square" lIns="0" tIns="0" rIns="0" bIns="0" rtlCol="0" anchor="t"/>
          <a:lstStyle/>
          <a:p>
            <a:pPr algn="ctr">
              <a:lnSpc>
                <a:spcPts val="2375"/>
              </a:lnSpc>
            </a:pPr>
            <a:r>
              <a:rPr lang="en-US" sz="1458" dirty="0">
                <a:solidFill>
                  <a:srgbClr val="C2C4B5"/>
                </a:solidFill>
                <a:latin typeface="Bitter" pitchFamily="34" charset="0"/>
                <a:ea typeface="Bitter" pitchFamily="34" charset="-122"/>
                <a:cs typeface="Bitter" pitchFamily="34" charset="-120"/>
              </a:rPr>
              <a:t>Constatés dans les 3 à 5 ans suivant l'investissement en robotisation</a:t>
            </a:r>
            <a:endParaRPr lang="en-US" sz="1458" dirty="0"/>
          </a:p>
        </p:txBody>
      </p:sp>
      <p:sp>
        <p:nvSpPr>
          <p:cNvPr id="6" name="Text 4"/>
          <p:cNvSpPr/>
          <p:nvPr/>
        </p:nvSpPr>
        <p:spPr>
          <a:xfrm>
            <a:off x="6214070" y="2404865"/>
            <a:ext cx="5316438" cy="623689"/>
          </a:xfrm>
          <a:prstGeom prst="rect">
            <a:avLst/>
          </a:prstGeom>
          <a:noFill/>
          <a:ln/>
        </p:spPr>
        <p:txBody>
          <a:bodyPr wrap="none" lIns="0" tIns="0" rIns="0" bIns="0" rtlCol="0" anchor="t"/>
          <a:lstStyle/>
          <a:p>
            <a:pPr algn="ctr">
              <a:lnSpc>
                <a:spcPts val="4875"/>
              </a:lnSpc>
            </a:pPr>
            <a:r>
              <a:rPr lang="en-US" sz="4875" b="1" dirty="0">
                <a:solidFill>
                  <a:srgbClr val="C2C4B5"/>
                </a:solidFill>
                <a:latin typeface="Outfit Bold" pitchFamily="34" charset="0"/>
                <a:ea typeface="Outfit Bold" pitchFamily="34" charset="-122"/>
                <a:cs typeface="Outfit Bold" pitchFamily="34" charset="-120"/>
              </a:rPr>
              <a:t>15-25%</a:t>
            </a:r>
            <a:endParaRPr lang="en-US" sz="4875" dirty="0"/>
          </a:p>
        </p:txBody>
      </p:sp>
      <p:sp>
        <p:nvSpPr>
          <p:cNvPr id="7" name="Text 5"/>
          <p:cNvSpPr/>
          <p:nvPr/>
        </p:nvSpPr>
        <p:spPr>
          <a:xfrm>
            <a:off x="7663061" y="3264694"/>
            <a:ext cx="2418358" cy="295275"/>
          </a:xfrm>
          <a:prstGeom prst="rect">
            <a:avLst/>
          </a:prstGeom>
          <a:noFill/>
          <a:ln/>
        </p:spPr>
        <p:txBody>
          <a:bodyPr wrap="non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Baisse du coût unitaire</a:t>
            </a:r>
            <a:endParaRPr lang="en-US" sz="1833" dirty="0"/>
          </a:p>
        </p:txBody>
      </p:sp>
      <p:sp>
        <p:nvSpPr>
          <p:cNvPr id="8" name="Text 6"/>
          <p:cNvSpPr/>
          <p:nvPr/>
        </p:nvSpPr>
        <p:spPr>
          <a:xfrm>
            <a:off x="6214070" y="3673376"/>
            <a:ext cx="5316438" cy="604838"/>
          </a:xfrm>
          <a:prstGeom prst="rect">
            <a:avLst/>
          </a:prstGeom>
          <a:noFill/>
          <a:ln/>
        </p:spPr>
        <p:txBody>
          <a:bodyPr wrap="square" lIns="0" tIns="0" rIns="0" bIns="0" rtlCol="0" anchor="t"/>
          <a:lstStyle/>
          <a:p>
            <a:pPr algn="ctr">
              <a:lnSpc>
                <a:spcPts val="2375"/>
              </a:lnSpc>
            </a:pPr>
            <a:r>
              <a:rPr lang="en-US" sz="1458" dirty="0">
                <a:solidFill>
                  <a:srgbClr val="C2C4B5"/>
                </a:solidFill>
                <a:latin typeface="Bitter" pitchFamily="34" charset="0"/>
                <a:ea typeface="Bitter" pitchFamily="34" charset="-122"/>
                <a:cs typeface="Bitter" pitchFamily="34" charset="-120"/>
              </a:rPr>
              <a:t>Réduction significative selon les secteurs industriels (Source: IFR)</a:t>
            </a:r>
            <a:endParaRPr lang="en-US" sz="1458" dirty="0"/>
          </a:p>
        </p:txBody>
      </p:sp>
      <p:sp>
        <p:nvSpPr>
          <p:cNvPr id="9" name="Text 7"/>
          <p:cNvSpPr/>
          <p:nvPr/>
        </p:nvSpPr>
        <p:spPr>
          <a:xfrm>
            <a:off x="661492" y="4490839"/>
            <a:ext cx="10869018" cy="907257"/>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Les robots informatisés contribuent directement à ces performances économiques grâce à leur fonctionnement continu, la réduction des temps de cycle, et l'exécution précise des tâches complexes. Ils diminuent également les pertes, rebuts et non-conformités tout en optimisant l'usage des matières premières et de l'énergie.</a:t>
            </a:r>
            <a:endParaRPr lang="en-US" sz="1458" dirty="0"/>
          </a:p>
        </p:txBody>
      </p:sp>
      <p:pic>
        <p:nvPicPr>
          <p:cNvPr id="11" name="Picture 10">
            <a:extLst>
              <a:ext uri="{FF2B5EF4-FFF2-40B4-BE49-F238E27FC236}">
                <a16:creationId xmlns:a16="http://schemas.microsoft.com/office/drawing/2014/main" id="{7E58B07D-0EF0-4D17-BE13-B3813999F38F}"/>
              </a:ext>
            </a:extLst>
          </p:cNvPr>
          <p:cNvPicPr>
            <a:picLocks noChangeAspect="1"/>
          </p:cNvPicPr>
          <p:nvPr/>
        </p:nvPicPr>
        <p:blipFill>
          <a:blip r:embed="rId3"/>
          <a:stretch>
            <a:fillRect/>
          </a:stretch>
        </p:blipFill>
        <p:spPr>
          <a:xfrm>
            <a:off x="10294673" y="6273027"/>
            <a:ext cx="1897328" cy="5636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10493"/>
            <a:ext cx="8751590" cy="472480"/>
          </a:xfrm>
          <a:prstGeom prst="rect">
            <a:avLst/>
          </a:prstGeom>
          <a:noFill/>
          <a:ln/>
        </p:spPr>
        <p:txBody>
          <a:bodyPr wrap="none" lIns="0" tIns="0" rIns="0" bIns="0" rtlCol="0" anchor="t"/>
          <a:lstStyle/>
          <a:p>
            <a:pPr>
              <a:lnSpc>
                <a:spcPts val="3708"/>
              </a:lnSpc>
            </a:pPr>
            <a:r>
              <a:rPr lang="en-US" sz="2958" b="1" dirty="0">
                <a:solidFill>
                  <a:srgbClr val="E1E5CD"/>
                </a:solidFill>
                <a:latin typeface="Outfit Bold" pitchFamily="34" charset="0"/>
                <a:ea typeface="Outfit Bold" pitchFamily="34" charset="-122"/>
                <a:cs typeface="Outfit Bold" pitchFamily="34" charset="-120"/>
              </a:rPr>
              <a:t>Valeur ajoutée et transformation des compétences</a:t>
            </a:r>
            <a:endParaRPr lang="en-US" sz="2958" dirty="0"/>
          </a:p>
        </p:txBody>
      </p:sp>
      <p:sp>
        <p:nvSpPr>
          <p:cNvPr id="3" name="Text 1"/>
          <p:cNvSpPr/>
          <p:nvPr/>
        </p:nvSpPr>
        <p:spPr>
          <a:xfrm>
            <a:off x="661492" y="1465659"/>
            <a:ext cx="5770364" cy="907257"/>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La robotisation transforme fondamentalement la structure des emplois industriels, avec une évolution mesurable de la qualification des effectifs.</a:t>
            </a:r>
            <a:endParaRPr lang="en-US" sz="1458" dirty="0"/>
          </a:p>
        </p:txBody>
      </p:sp>
      <p:pic>
        <p:nvPicPr>
          <p:cNvPr id="4" name="Image 0" descr="preencoded.png"/>
          <p:cNvPicPr>
            <a:picLocks noChangeAspect="1"/>
          </p:cNvPicPr>
          <p:nvPr/>
        </p:nvPicPr>
        <p:blipFill>
          <a:blip r:embed="rId3"/>
          <a:stretch>
            <a:fillRect/>
          </a:stretch>
        </p:blipFill>
        <p:spPr>
          <a:xfrm>
            <a:off x="661492" y="2585542"/>
            <a:ext cx="945058" cy="1164729"/>
          </a:xfrm>
          <a:prstGeom prst="rect">
            <a:avLst/>
          </a:prstGeom>
        </p:spPr>
      </p:pic>
      <p:sp>
        <p:nvSpPr>
          <p:cNvPr id="5" name="Text 2"/>
          <p:cNvSpPr/>
          <p:nvPr/>
        </p:nvSpPr>
        <p:spPr>
          <a:xfrm>
            <a:off x="1795562" y="2774553"/>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Réduction</a:t>
            </a:r>
            <a:endParaRPr lang="en-US" sz="1833" dirty="0"/>
          </a:p>
        </p:txBody>
      </p:sp>
      <p:sp>
        <p:nvSpPr>
          <p:cNvPr id="6" name="Text 3"/>
          <p:cNvSpPr/>
          <p:nvPr/>
        </p:nvSpPr>
        <p:spPr>
          <a:xfrm>
            <a:off x="1795562" y="3258841"/>
            <a:ext cx="4636294"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Emplois peu qualifiés et tâches répétitives</a:t>
            </a:r>
            <a:endParaRPr lang="en-US" sz="1458" dirty="0"/>
          </a:p>
        </p:txBody>
      </p:sp>
      <p:pic>
        <p:nvPicPr>
          <p:cNvPr id="7" name="Image 1" descr="preencoded.png"/>
          <p:cNvPicPr>
            <a:picLocks noChangeAspect="1"/>
          </p:cNvPicPr>
          <p:nvPr/>
        </p:nvPicPr>
        <p:blipFill>
          <a:blip r:embed="rId4"/>
          <a:stretch>
            <a:fillRect/>
          </a:stretch>
        </p:blipFill>
        <p:spPr>
          <a:xfrm>
            <a:off x="661492" y="3750270"/>
            <a:ext cx="945058" cy="1467148"/>
          </a:xfrm>
          <a:prstGeom prst="rect">
            <a:avLst/>
          </a:prstGeom>
        </p:spPr>
      </p:pic>
      <p:sp>
        <p:nvSpPr>
          <p:cNvPr id="8" name="Text 4"/>
          <p:cNvSpPr/>
          <p:nvPr/>
        </p:nvSpPr>
        <p:spPr>
          <a:xfrm>
            <a:off x="1795562" y="3939282"/>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Création</a:t>
            </a:r>
            <a:endParaRPr lang="en-US" sz="1833" dirty="0"/>
          </a:p>
        </p:txBody>
      </p:sp>
      <p:sp>
        <p:nvSpPr>
          <p:cNvPr id="9" name="Text 5"/>
          <p:cNvSpPr/>
          <p:nvPr/>
        </p:nvSpPr>
        <p:spPr>
          <a:xfrm>
            <a:off x="1795562" y="4423569"/>
            <a:ext cx="4636294"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Postes techniques et d'encadrement mieux rémunérés</a:t>
            </a:r>
            <a:endParaRPr lang="en-US" sz="1458" dirty="0"/>
          </a:p>
        </p:txBody>
      </p:sp>
      <p:pic>
        <p:nvPicPr>
          <p:cNvPr id="10" name="Image 2" descr="preencoded.png"/>
          <p:cNvPicPr>
            <a:picLocks noChangeAspect="1"/>
          </p:cNvPicPr>
          <p:nvPr/>
        </p:nvPicPr>
        <p:blipFill>
          <a:blip r:embed="rId5"/>
          <a:stretch>
            <a:fillRect/>
          </a:stretch>
        </p:blipFill>
        <p:spPr>
          <a:xfrm>
            <a:off x="6899374" y="1508224"/>
            <a:ext cx="4637385" cy="2738933"/>
          </a:xfrm>
          <a:prstGeom prst="rect">
            <a:avLst/>
          </a:prstGeom>
        </p:spPr>
      </p:pic>
      <p:sp>
        <p:nvSpPr>
          <p:cNvPr id="11" name="Text 6"/>
          <p:cNvSpPr/>
          <p:nvPr/>
        </p:nvSpPr>
        <p:spPr>
          <a:xfrm>
            <a:off x="6899374" y="4459784"/>
            <a:ext cx="4637385" cy="483791"/>
          </a:xfrm>
          <a:prstGeom prst="rect">
            <a:avLst/>
          </a:prstGeom>
          <a:noFill/>
          <a:ln/>
        </p:spPr>
        <p:txBody>
          <a:bodyPr wrap="square" lIns="0" tIns="0" rIns="0" bIns="0" rtlCol="0" anchor="t"/>
          <a:lstStyle/>
          <a:p>
            <a:pPr>
              <a:lnSpc>
                <a:spcPts val="1875"/>
              </a:lnSpc>
            </a:pPr>
            <a:r>
              <a:rPr lang="en-US" sz="1167" dirty="0">
                <a:solidFill>
                  <a:srgbClr val="C2C4B5"/>
                </a:solidFill>
                <a:latin typeface="Bitter" pitchFamily="34" charset="0"/>
                <a:ea typeface="Bitter" pitchFamily="34" charset="-122"/>
                <a:cs typeface="Bitter" pitchFamily="34" charset="-120"/>
              </a:rPr>
              <a:t>Évolution de la structure des emplois dans l'industrie automobile française</a:t>
            </a:r>
            <a:endParaRPr lang="en-US" sz="1167" dirty="0"/>
          </a:p>
        </p:txBody>
      </p:sp>
      <p:sp>
        <p:nvSpPr>
          <p:cNvPr id="12" name="Text 7"/>
          <p:cNvSpPr/>
          <p:nvPr/>
        </p:nvSpPr>
        <p:spPr>
          <a:xfrm>
            <a:off x="661492" y="5642669"/>
            <a:ext cx="10869018"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Cette transformation génère une </a:t>
            </a:r>
            <a:r>
              <a:rPr lang="en-US" sz="1458" dirty="0">
                <a:solidFill>
                  <a:srgbClr val="9FA582"/>
                </a:solidFill>
                <a:latin typeface="Bitter" pitchFamily="34" charset="0"/>
                <a:ea typeface="Bitter" pitchFamily="34" charset="-122"/>
                <a:cs typeface="Bitter" pitchFamily="34" charset="-120"/>
              </a:rPr>
              <a:t>augmentation de la valeur ajoutée par salarié de 10% à 15%</a:t>
            </a:r>
            <a:r>
              <a:rPr lang="en-US" sz="1458" dirty="0">
                <a:solidFill>
                  <a:srgbClr val="C2C4B5"/>
                </a:solidFill>
                <a:latin typeface="Bitter" pitchFamily="34" charset="0"/>
                <a:ea typeface="Bitter" pitchFamily="34" charset="-122"/>
                <a:cs typeface="Bitter" pitchFamily="34" charset="-120"/>
              </a:rPr>
              <a:t> sur cinq ans dans certains secteurs comme l'agroalimentaire et l'industrie pharmaceutique.</a:t>
            </a:r>
            <a:endParaRPr lang="en-US" sz="1458" dirty="0"/>
          </a:p>
        </p:txBody>
      </p:sp>
      <p:pic>
        <p:nvPicPr>
          <p:cNvPr id="14" name="Picture 13">
            <a:extLst>
              <a:ext uri="{FF2B5EF4-FFF2-40B4-BE49-F238E27FC236}">
                <a16:creationId xmlns:a16="http://schemas.microsoft.com/office/drawing/2014/main" id="{FFE95902-D610-4C10-ACA5-0380341A372B}"/>
              </a:ext>
            </a:extLst>
          </p:cNvPr>
          <p:cNvPicPr>
            <a:picLocks noChangeAspect="1"/>
          </p:cNvPicPr>
          <p:nvPr/>
        </p:nvPicPr>
        <p:blipFill>
          <a:blip r:embed="rId6"/>
          <a:stretch>
            <a:fillRect/>
          </a:stretch>
        </p:blipFill>
        <p:spPr>
          <a:xfrm>
            <a:off x="10294673" y="6294360"/>
            <a:ext cx="1897328" cy="56364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480767"/>
          </a:xfrm>
          <a:prstGeom prst="rect">
            <a:avLst/>
          </a:prstGeom>
        </p:spPr>
      </p:pic>
      <p:sp>
        <p:nvSpPr>
          <p:cNvPr id="3" name="Text 0"/>
          <p:cNvSpPr/>
          <p:nvPr/>
        </p:nvSpPr>
        <p:spPr>
          <a:xfrm>
            <a:off x="661492" y="3092946"/>
            <a:ext cx="7175698" cy="472480"/>
          </a:xfrm>
          <a:prstGeom prst="rect">
            <a:avLst/>
          </a:prstGeom>
          <a:noFill/>
          <a:ln/>
        </p:spPr>
        <p:txBody>
          <a:bodyPr wrap="none" lIns="0" tIns="0" rIns="0" bIns="0" rtlCol="0" anchor="t"/>
          <a:lstStyle/>
          <a:p>
            <a:pPr>
              <a:lnSpc>
                <a:spcPts val="3708"/>
              </a:lnSpc>
            </a:pPr>
            <a:r>
              <a:rPr lang="en-US" sz="2958" b="1" dirty="0">
                <a:solidFill>
                  <a:srgbClr val="E1E5CD"/>
                </a:solidFill>
                <a:latin typeface="Outfit Bold" pitchFamily="34" charset="0"/>
                <a:ea typeface="Outfit Bold" pitchFamily="34" charset="-122"/>
                <a:cs typeface="Outfit Bold" pitchFamily="34" charset="-120"/>
              </a:rPr>
              <a:t>Impact sur la compétitivité internationale</a:t>
            </a:r>
            <a:endParaRPr lang="en-US" sz="2958" dirty="0"/>
          </a:p>
        </p:txBody>
      </p:sp>
      <p:sp>
        <p:nvSpPr>
          <p:cNvPr id="4" name="Shape 1"/>
          <p:cNvSpPr/>
          <p:nvPr/>
        </p:nvSpPr>
        <p:spPr>
          <a:xfrm>
            <a:off x="661492" y="3778052"/>
            <a:ext cx="3496965" cy="2349599"/>
          </a:xfrm>
          <a:prstGeom prst="roundRect">
            <a:avLst>
              <a:gd name="adj" fmla="val 1207"/>
            </a:avLst>
          </a:prstGeom>
          <a:solidFill>
            <a:srgbClr val="1C1D1F"/>
          </a:solidFill>
          <a:ln w="30480">
            <a:solidFill>
              <a:srgbClr val="545557"/>
            </a:solidFill>
            <a:prstDash val="solid"/>
          </a:ln>
        </p:spPr>
      </p:sp>
      <p:sp>
        <p:nvSpPr>
          <p:cNvPr id="5" name="Text 2"/>
          <p:cNvSpPr/>
          <p:nvPr/>
        </p:nvSpPr>
        <p:spPr>
          <a:xfrm>
            <a:off x="875903" y="3992463"/>
            <a:ext cx="2555082"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Compétitivité à l'export</a:t>
            </a:r>
            <a:endParaRPr lang="en-US" sz="1833" dirty="0"/>
          </a:p>
        </p:txBody>
      </p:sp>
      <p:sp>
        <p:nvSpPr>
          <p:cNvPr id="6" name="Text 3"/>
          <p:cNvSpPr/>
          <p:nvPr/>
        </p:nvSpPr>
        <p:spPr>
          <a:xfrm>
            <a:off x="875903" y="4401146"/>
            <a:ext cx="3068142" cy="1512094"/>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62% des entreprises françaises robotisées constatent une amélioration de leur position sur les marchés internationaux (Symop-IFR, 2023)</a:t>
            </a:r>
            <a:endParaRPr lang="en-US" sz="1458" dirty="0"/>
          </a:p>
        </p:txBody>
      </p:sp>
      <p:sp>
        <p:nvSpPr>
          <p:cNvPr id="7" name="Shape 4"/>
          <p:cNvSpPr/>
          <p:nvPr/>
        </p:nvSpPr>
        <p:spPr>
          <a:xfrm>
            <a:off x="4347468" y="3778052"/>
            <a:ext cx="3496965" cy="2349599"/>
          </a:xfrm>
          <a:prstGeom prst="roundRect">
            <a:avLst>
              <a:gd name="adj" fmla="val 1207"/>
            </a:avLst>
          </a:prstGeom>
          <a:solidFill>
            <a:srgbClr val="1C1D1F"/>
          </a:solidFill>
          <a:ln w="30480">
            <a:solidFill>
              <a:srgbClr val="545557"/>
            </a:solidFill>
            <a:prstDash val="solid"/>
          </a:ln>
        </p:spPr>
      </p:sp>
      <p:sp>
        <p:nvSpPr>
          <p:cNvPr id="8" name="Text 5"/>
          <p:cNvSpPr/>
          <p:nvPr/>
        </p:nvSpPr>
        <p:spPr>
          <a:xfrm>
            <a:off x="4561881" y="3992463"/>
            <a:ext cx="2784574"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Relocalisation industrielle</a:t>
            </a:r>
            <a:endParaRPr lang="en-US" sz="1833" dirty="0"/>
          </a:p>
        </p:txBody>
      </p:sp>
      <p:sp>
        <p:nvSpPr>
          <p:cNvPr id="9" name="Text 6"/>
          <p:cNvSpPr/>
          <p:nvPr/>
        </p:nvSpPr>
        <p:spPr>
          <a:xfrm>
            <a:off x="4561880" y="4401145"/>
            <a:ext cx="3068142" cy="1209675"/>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28% des entreprises ont rapatrié une partie de leur production initialement délocalisée dans des pays à bas coûts (DGE)</a:t>
            </a:r>
            <a:endParaRPr lang="en-US" sz="1458" dirty="0"/>
          </a:p>
        </p:txBody>
      </p:sp>
      <p:sp>
        <p:nvSpPr>
          <p:cNvPr id="10" name="Shape 7"/>
          <p:cNvSpPr/>
          <p:nvPr/>
        </p:nvSpPr>
        <p:spPr>
          <a:xfrm>
            <a:off x="8033444" y="3778052"/>
            <a:ext cx="3496965" cy="2349599"/>
          </a:xfrm>
          <a:prstGeom prst="roundRect">
            <a:avLst>
              <a:gd name="adj" fmla="val 1207"/>
            </a:avLst>
          </a:prstGeom>
          <a:solidFill>
            <a:srgbClr val="1C1D1F"/>
          </a:solidFill>
          <a:ln w="30480">
            <a:solidFill>
              <a:srgbClr val="545557"/>
            </a:solidFill>
            <a:prstDash val="solid"/>
          </a:ln>
        </p:spPr>
      </p:sp>
      <p:sp>
        <p:nvSpPr>
          <p:cNvPr id="11" name="Text 8"/>
          <p:cNvSpPr/>
          <p:nvPr/>
        </p:nvSpPr>
        <p:spPr>
          <a:xfrm>
            <a:off x="8247856" y="3992463"/>
            <a:ext cx="2382044"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Capacité d'innovation</a:t>
            </a:r>
            <a:endParaRPr lang="en-US" sz="1833" dirty="0"/>
          </a:p>
        </p:txBody>
      </p:sp>
      <p:sp>
        <p:nvSpPr>
          <p:cNvPr id="12" name="Text 9"/>
          <p:cNvSpPr/>
          <p:nvPr/>
        </p:nvSpPr>
        <p:spPr>
          <a:xfrm>
            <a:off x="8247856" y="4401145"/>
            <a:ext cx="3068142" cy="1209675"/>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45% des industriels réinvestissent les marges supplémentaires dans l'innovation produit et la montée en gamme</a:t>
            </a:r>
            <a:endParaRPr lang="en-US" sz="1458" dirty="0"/>
          </a:p>
        </p:txBody>
      </p:sp>
      <p:pic>
        <p:nvPicPr>
          <p:cNvPr id="13" name="Picture 12">
            <a:extLst>
              <a:ext uri="{FF2B5EF4-FFF2-40B4-BE49-F238E27FC236}">
                <a16:creationId xmlns:a16="http://schemas.microsoft.com/office/drawing/2014/main" id="{96D7B14F-A1E6-4F0D-ADC2-6BD3D51CE4B1}"/>
              </a:ext>
            </a:extLst>
          </p:cNvPr>
          <p:cNvPicPr>
            <a:picLocks noChangeAspect="1"/>
          </p:cNvPicPr>
          <p:nvPr/>
        </p:nvPicPr>
        <p:blipFill>
          <a:blip r:embed="rId4"/>
          <a:stretch>
            <a:fillRect/>
          </a:stretch>
        </p:blipFill>
        <p:spPr>
          <a:xfrm>
            <a:off x="10294673" y="6294360"/>
            <a:ext cx="1897328" cy="5636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1350" y="652066"/>
            <a:ext cx="9226748" cy="458093"/>
          </a:xfrm>
          <a:prstGeom prst="rect">
            <a:avLst/>
          </a:prstGeom>
          <a:noFill/>
          <a:ln/>
        </p:spPr>
        <p:txBody>
          <a:bodyPr wrap="none" lIns="0" tIns="0" rIns="0" bIns="0" rtlCol="0" anchor="t"/>
          <a:lstStyle/>
          <a:p>
            <a:pPr>
              <a:lnSpc>
                <a:spcPts val="3583"/>
              </a:lnSpc>
            </a:pPr>
            <a:r>
              <a:rPr lang="en-US" sz="2875" b="1" dirty="0">
                <a:solidFill>
                  <a:srgbClr val="E1E5CD"/>
                </a:solidFill>
                <a:latin typeface="Outfit Bold" pitchFamily="34" charset="0"/>
                <a:ea typeface="Outfit Bold" pitchFamily="34" charset="-122"/>
                <a:cs typeface="Outfit Bold" pitchFamily="34" charset="-120"/>
              </a:rPr>
              <a:t>Retour sur investissement et perspectives économiques</a:t>
            </a:r>
            <a:endParaRPr lang="en-US" sz="2875" dirty="0"/>
          </a:p>
        </p:txBody>
      </p:sp>
      <p:sp>
        <p:nvSpPr>
          <p:cNvPr id="3" name="Shape 1"/>
          <p:cNvSpPr/>
          <p:nvPr/>
        </p:nvSpPr>
        <p:spPr>
          <a:xfrm>
            <a:off x="641350" y="1476573"/>
            <a:ext cx="1818183" cy="1055787"/>
          </a:xfrm>
          <a:prstGeom prst="roundRect">
            <a:avLst>
              <a:gd name="adj" fmla="val 2604"/>
            </a:avLst>
          </a:prstGeom>
          <a:solidFill>
            <a:srgbClr val="3B3C3E"/>
          </a:solidFill>
          <a:ln/>
        </p:spPr>
      </p:sp>
      <p:pic>
        <p:nvPicPr>
          <p:cNvPr id="4" name="Image 0" descr="preencoded.png"/>
          <p:cNvPicPr>
            <a:picLocks noChangeAspect="1"/>
          </p:cNvPicPr>
          <p:nvPr/>
        </p:nvPicPr>
        <p:blipFill>
          <a:blip r:embed="rId3"/>
          <a:stretch>
            <a:fillRect/>
          </a:stretch>
        </p:blipFill>
        <p:spPr>
          <a:xfrm>
            <a:off x="1421607" y="1843386"/>
            <a:ext cx="257671" cy="322064"/>
          </a:xfrm>
          <a:prstGeom prst="rect">
            <a:avLst/>
          </a:prstGeom>
        </p:spPr>
      </p:pic>
      <p:sp>
        <p:nvSpPr>
          <p:cNvPr id="5" name="Text 2"/>
          <p:cNvSpPr/>
          <p:nvPr/>
        </p:nvSpPr>
        <p:spPr>
          <a:xfrm>
            <a:off x="2642692" y="1659732"/>
            <a:ext cx="3103860" cy="286345"/>
          </a:xfrm>
          <a:prstGeom prst="rect">
            <a:avLst/>
          </a:prstGeom>
          <a:noFill/>
          <a:ln/>
        </p:spPr>
        <p:txBody>
          <a:bodyPr wrap="none" lIns="0" tIns="0" rIns="0" bIns="0" rtlCol="0" anchor="t"/>
          <a:lstStyle/>
          <a:p>
            <a:pPr>
              <a:lnSpc>
                <a:spcPts val="2250"/>
              </a:lnSpc>
            </a:pPr>
            <a:r>
              <a:rPr lang="en-US" sz="1792" b="1" dirty="0">
                <a:solidFill>
                  <a:srgbClr val="C2C4B5"/>
                </a:solidFill>
                <a:latin typeface="Outfit Bold" pitchFamily="34" charset="0"/>
                <a:ea typeface="Outfit Bold" pitchFamily="34" charset="-122"/>
                <a:cs typeface="Outfit Bold" pitchFamily="34" charset="-120"/>
              </a:rPr>
              <a:t>Phase 1: Investissement initial</a:t>
            </a:r>
            <a:endParaRPr lang="en-US" sz="1792" dirty="0"/>
          </a:p>
        </p:txBody>
      </p:sp>
      <p:sp>
        <p:nvSpPr>
          <p:cNvPr id="6" name="Text 3"/>
          <p:cNvSpPr/>
          <p:nvPr/>
        </p:nvSpPr>
        <p:spPr>
          <a:xfrm>
            <a:off x="2642692" y="2056011"/>
            <a:ext cx="4996756" cy="293192"/>
          </a:xfrm>
          <a:prstGeom prst="rect">
            <a:avLst/>
          </a:prstGeom>
          <a:noFill/>
          <a:ln/>
        </p:spPr>
        <p:txBody>
          <a:bodyPr wrap="non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Acquisition et intégration des solutions robotisées (1-2 ans)</a:t>
            </a:r>
            <a:endParaRPr lang="en-US" sz="1417" dirty="0"/>
          </a:p>
        </p:txBody>
      </p:sp>
      <p:sp>
        <p:nvSpPr>
          <p:cNvPr id="7" name="Shape 4"/>
          <p:cNvSpPr/>
          <p:nvPr/>
        </p:nvSpPr>
        <p:spPr>
          <a:xfrm>
            <a:off x="2551113" y="2519660"/>
            <a:ext cx="8907958" cy="12700"/>
          </a:xfrm>
          <a:prstGeom prst="roundRect">
            <a:avLst>
              <a:gd name="adj" fmla="val 216442"/>
            </a:avLst>
          </a:prstGeom>
          <a:solidFill>
            <a:srgbClr val="545557"/>
          </a:solidFill>
          <a:ln/>
        </p:spPr>
      </p:sp>
      <p:sp>
        <p:nvSpPr>
          <p:cNvPr id="8" name="Shape 5"/>
          <p:cNvSpPr/>
          <p:nvPr/>
        </p:nvSpPr>
        <p:spPr>
          <a:xfrm>
            <a:off x="641350" y="2623939"/>
            <a:ext cx="3636368" cy="1055787"/>
          </a:xfrm>
          <a:prstGeom prst="roundRect">
            <a:avLst>
              <a:gd name="adj" fmla="val 2604"/>
            </a:avLst>
          </a:prstGeom>
          <a:solidFill>
            <a:srgbClr val="3B3C3E"/>
          </a:solidFill>
          <a:ln/>
        </p:spPr>
      </p:sp>
      <p:pic>
        <p:nvPicPr>
          <p:cNvPr id="9" name="Image 1" descr="preencoded.png"/>
          <p:cNvPicPr>
            <a:picLocks noChangeAspect="1"/>
          </p:cNvPicPr>
          <p:nvPr/>
        </p:nvPicPr>
        <p:blipFill>
          <a:blip r:embed="rId4"/>
          <a:stretch>
            <a:fillRect/>
          </a:stretch>
        </p:blipFill>
        <p:spPr>
          <a:xfrm>
            <a:off x="2330649" y="2990751"/>
            <a:ext cx="257671" cy="322064"/>
          </a:xfrm>
          <a:prstGeom prst="rect">
            <a:avLst/>
          </a:prstGeom>
        </p:spPr>
      </p:pic>
      <p:sp>
        <p:nvSpPr>
          <p:cNvPr id="10" name="Text 6"/>
          <p:cNvSpPr/>
          <p:nvPr/>
        </p:nvSpPr>
        <p:spPr>
          <a:xfrm>
            <a:off x="4460876" y="2807097"/>
            <a:ext cx="3892054" cy="286345"/>
          </a:xfrm>
          <a:prstGeom prst="rect">
            <a:avLst/>
          </a:prstGeom>
          <a:noFill/>
          <a:ln/>
        </p:spPr>
        <p:txBody>
          <a:bodyPr wrap="none" lIns="0" tIns="0" rIns="0" bIns="0" rtlCol="0" anchor="t"/>
          <a:lstStyle/>
          <a:p>
            <a:pPr>
              <a:lnSpc>
                <a:spcPts val="2250"/>
              </a:lnSpc>
            </a:pPr>
            <a:r>
              <a:rPr lang="en-US" sz="1792" b="1" dirty="0">
                <a:solidFill>
                  <a:srgbClr val="C2C4B5"/>
                </a:solidFill>
                <a:latin typeface="Outfit Bold" pitchFamily="34" charset="0"/>
                <a:ea typeface="Outfit Bold" pitchFamily="34" charset="-122"/>
                <a:cs typeface="Outfit Bold" pitchFamily="34" charset="-120"/>
              </a:rPr>
              <a:t>Phase 2: Optimisation opérationnelle</a:t>
            </a:r>
            <a:endParaRPr lang="en-US" sz="1792" dirty="0"/>
          </a:p>
        </p:txBody>
      </p:sp>
      <p:sp>
        <p:nvSpPr>
          <p:cNvPr id="11" name="Text 7"/>
          <p:cNvSpPr/>
          <p:nvPr/>
        </p:nvSpPr>
        <p:spPr>
          <a:xfrm>
            <a:off x="4460875" y="3203377"/>
            <a:ext cx="6360021" cy="293192"/>
          </a:xfrm>
          <a:prstGeom prst="rect">
            <a:avLst/>
          </a:prstGeom>
          <a:noFill/>
          <a:ln/>
        </p:spPr>
        <p:txBody>
          <a:bodyPr wrap="non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Hausse de productivité de 25-30% et réduction des coûts unitaires (2-5 ans)</a:t>
            </a:r>
            <a:endParaRPr lang="en-US" sz="1417" dirty="0"/>
          </a:p>
        </p:txBody>
      </p:sp>
      <p:sp>
        <p:nvSpPr>
          <p:cNvPr id="12" name="Shape 8"/>
          <p:cNvSpPr/>
          <p:nvPr/>
        </p:nvSpPr>
        <p:spPr>
          <a:xfrm>
            <a:off x="4369296" y="3667026"/>
            <a:ext cx="7089775" cy="12700"/>
          </a:xfrm>
          <a:prstGeom prst="roundRect">
            <a:avLst>
              <a:gd name="adj" fmla="val 216442"/>
            </a:avLst>
          </a:prstGeom>
          <a:solidFill>
            <a:srgbClr val="545557"/>
          </a:solidFill>
          <a:ln/>
        </p:spPr>
      </p:sp>
      <p:sp>
        <p:nvSpPr>
          <p:cNvPr id="13" name="Shape 9"/>
          <p:cNvSpPr/>
          <p:nvPr/>
        </p:nvSpPr>
        <p:spPr>
          <a:xfrm>
            <a:off x="641350" y="3771306"/>
            <a:ext cx="5454650" cy="1642169"/>
          </a:xfrm>
          <a:prstGeom prst="roundRect">
            <a:avLst>
              <a:gd name="adj" fmla="val 1674"/>
            </a:avLst>
          </a:prstGeom>
          <a:solidFill>
            <a:srgbClr val="3B3C3E"/>
          </a:solidFill>
          <a:ln/>
        </p:spPr>
      </p:sp>
      <p:pic>
        <p:nvPicPr>
          <p:cNvPr id="14" name="Image 2" descr="preencoded.png"/>
          <p:cNvPicPr>
            <a:picLocks noChangeAspect="1"/>
          </p:cNvPicPr>
          <p:nvPr/>
        </p:nvPicPr>
        <p:blipFill>
          <a:blip r:embed="rId5"/>
          <a:stretch>
            <a:fillRect/>
          </a:stretch>
        </p:blipFill>
        <p:spPr>
          <a:xfrm>
            <a:off x="3239790" y="4431308"/>
            <a:ext cx="257671" cy="322064"/>
          </a:xfrm>
          <a:prstGeom prst="rect">
            <a:avLst/>
          </a:prstGeom>
        </p:spPr>
      </p:pic>
      <p:sp>
        <p:nvSpPr>
          <p:cNvPr id="15" name="Text 10"/>
          <p:cNvSpPr/>
          <p:nvPr/>
        </p:nvSpPr>
        <p:spPr>
          <a:xfrm>
            <a:off x="6279158" y="3954463"/>
            <a:ext cx="3677245" cy="286345"/>
          </a:xfrm>
          <a:prstGeom prst="rect">
            <a:avLst/>
          </a:prstGeom>
          <a:noFill/>
          <a:ln/>
        </p:spPr>
        <p:txBody>
          <a:bodyPr wrap="none" lIns="0" tIns="0" rIns="0" bIns="0" rtlCol="0" anchor="t"/>
          <a:lstStyle/>
          <a:p>
            <a:pPr>
              <a:lnSpc>
                <a:spcPts val="2250"/>
              </a:lnSpc>
            </a:pPr>
            <a:r>
              <a:rPr lang="en-US" sz="1792" b="1" dirty="0">
                <a:solidFill>
                  <a:srgbClr val="C2C4B5"/>
                </a:solidFill>
                <a:latin typeface="Outfit Bold" pitchFamily="34" charset="0"/>
                <a:ea typeface="Outfit Bold" pitchFamily="34" charset="-122"/>
                <a:cs typeface="Outfit Bold" pitchFamily="34" charset="-120"/>
              </a:rPr>
              <a:t>Phase 3: Consolidation compétitive</a:t>
            </a:r>
            <a:endParaRPr lang="en-US" sz="1792" dirty="0"/>
          </a:p>
        </p:txBody>
      </p:sp>
      <p:sp>
        <p:nvSpPr>
          <p:cNvPr id="16" name="Text 11"/>
          <p:cNvSpPr/>
          <p:nvPr/>
        </p:nvSpPr>
        <p:spPr>
          <a:xfrm>
            <a:off x="6279158" y="4350743"/>
            <a:ext cx="5088334" cy="879574"/>
          </a:xfrm>
          <a:prstGeom prst="rect">
            <a:avLst/>
          </a:prstGeom>
          <a:noFill/>
          <a:ln/>
        </p:spPr>
        <p:txBody>
          <a:bodyPr wrap="squar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Renforcement des positions sur les marchés nationaux et internationaux, augmentation de la valeur ajoutée de 12% en moyenne (5+ ans)</a:t>
            </a:r>
            <a:endParaRPr lang="en-US" sz="1417" dirty="0"/>
          </a:p>
        </p:txBody>
      </p:sp>
      <p:sp>
        <p:nvSpPr>
          <p:cNvPr id="17" name="Text 12"/>
          <p:cNvSpPr/>
          <p:nvPr/>
        </p:nvSpPr>
        <p:spPr>
          <a:xfrm>
            <a:off x="641350" y="5619552"/>
            <a:ext cx="10909300" cy="586383"/>
          </a:xfrm>
          <a:prstGeom prst="rect">
            <a:avLst/>
          </a:prstGeom>
          <a:noFill/>
          <a:ln/>
        </p:spPr>
        <p:txBody>
          <a:bodyPr wrap="squar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Les entreprises industrielles françaises qui ont massivement investi dans la robotisation démontrent une </a:t>
            </a:r>
            <a:r>
              <a:rPr lang="en-US" sz="1417" dirty="0">
                <a:solidFill>
                  <a:srgbClr val="9FA582"/>
                </a:solidFill>
                <a:latin typeface="Bitter" pitchFamily="34" charset="0"/>
                <a:ea typeface="Bitter" pitchFamily="34" charset="-122"/>
                <a:cs typeface="Bitter" pitchFamily="34" charset="-120"/>
              </a:rPr>
              <a:t>résilience économique supérieure</a:t>
            </a:r>
            <a:r>
              <a:rPr lang="en-US" sz="1417" dirty="0">
                <a:solidFill>
                  <a:srgbClr val="C2C4B5"/>
                </a:solidFill>
                <a:latin typeface="Bitter" pitchFamily="34" charset="0"/>
                <a:ea typeface="Bitter" pitchFamily="34" charset="-122"/>
                <a:cs typeface="Bitter" pitchFamily="34" charset="-120"/>
              </a:rPr>
              <a:t> face aux chocs conjoncturels et une capacité accrue à maintenir des emplois qualifiés sur le territoire national.</a:t>
            </a:r>
            <a:endParaRPr lang="en-US" sz="1417" dirty="0"/>
          </a:p>
        </p:txBody>
      </p:sp>
      <p:pic>
        <p:nvPicPr>
          <p:cNvPr id="19" name="Picture 18">
            <a:extLst>
              <a:ext uri="{FF2B5EF4-FFF2-40B4-BE49-F238E27FC236}">
                <a16:creationId xmlns:a16="http://schemas.microsoft.com/office/drawing/2014/main" id="{8E7A21D2-E88A-4E67-A780-41A23BA1C833}"/>
              </a:ext>
            </a:extLst>
          </p:cNvPr>
          <p:cNvPicPr>
            <a:picLocks noChangeAspect="1"/>
          </p:cNvPicPr>
          <p:nvPr/>
        </p:nvPicPr>
        <p:blipFill>
          <a:blip r:embed="rId6"/>
          <a:stretch>
            <a:fillRect/>
          </a:stretch>
        </p:blipFill>
        <p:spPr>
          <a:xfrm>
            <a:off x="10294673" y="6255614"/>
            <a:ext cx="1897328" cy="5636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573C3-AEA4-43A0-9F79-2251DDB5DFD3}"/>
              </a:ext>
            </a:extLst>
          </p:cNvPr>
          <p:cNvPicPr>
            <a:picLocks noChangeAspect="1"/>
          </p:cNvPicPr>
          <p:nvPr/>
        </p:nvPicPr>
        <p:blipFill>
          <a:blip r:embed="rId2"/>
          <a:stretch>
            <a:fillRect/>
          </a:stretch>
        </p:blipFill>
        <p:spPr>
          <a:xfrm>
            <a:off x="8914358" y="5924420"/>
            <a:ext cx="3219899" cy="933580"/>
          </a:xfrm>
          <a:prstGeom prst="rect">
            <a:avLst/>
          </a:prstGeom>
        </p:spPr>
      </p:pic>
      <p:sp>
        <p:nvSpPr>
          <p:cNvPr id="5" name="Text 0">
            <a:extLst>
              <a:ext uri="{FF2B5EF4-FFF2-40B4-BE49-F238E27FC236}">
                <a16:creationId xmlns:a16="http://schemas.microsoft.com/office/drawing/2014/main" id="{615C1DEA-F4A1-4A00-81F9-E80DECFF4ACB}"/>
              </a:ext>
            </a:extLst>
          </p:cNvPr>
          <p:cNvSpPr/>
          <p:nvPr/>
        </p:nvSpPr>
        <p:spPr>
          <a:xfrm>
            <a:off x="3733254" y="3133675"/>
            <a:ext cx="4725492" cy="590649"/>
          </a:xfrm>
          <a:prstGeom prst="rect">
            <a:avLst/>
          </a:prstGeom>
          <a:noFill/>
          <a:ln/>
        </p:spPr>
        <p:txBody>
          <a:bodyPr wrap="none" lIns="0" tIns="0" rIns="0" bIns="0" rtlCol="0" anchor="t"/>
          <a:lstStyle/>
          <a:p>
            <a:pPr algn="ctr">
              <a:lnSpc>
                <a:spcPts val="4625"/>
              </a:lnSpc>
            </a:pPr>
            <a:r>
              <a:rPr lang="en-US" sz="7200" b="1" dirty="0">
                <a:solidFill>
                  <a:srgbClr val="E1E5CD"/>
                </a:solidFill>
                <a:latin typeface="Outfit Bold" pitchFamily="34" charset="0"/>
                <a:ea typeface="Outfit Bold" pitchFamily="34" charset="-122"/>
                <a:cs typeface="Outfit Bold" pitchFamily="34" charset="-120"/>
              </a:rPr>
              <a:t>Conclusion</a:t>
            </a:r>
            <a:endParaRPr lang="en-US" sz="7200" dirty="0"/>
          </a:p>
        </p:txBody>
      </p:sp>
    </p:spTree>
    <p:extLst>
      <p:ext uri="{BB962C8B-B14F-4D97-AF65-F5344CB8AC3E}">
        <p14:creationId xmlns:p14="http://schemas.microsoft.com/office/powerpoint/2010/main" val="363422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59831"/>
            <a:ext cx="4997946"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Plan de la Présentation</a:t>
            </a:r>
            <a:endParaRPr lang="en-US" sz="3708" dirty="0"/>
          </a:p>
        </p:txBody>
      </p:sp>
      <p:sp>
        <p:nvSpPr>
          <p:cNvPr id="3" name="Shape 1"/>
          <p:cNvSpPr/>
          <p:nvPr/>
        </p:nvSpPr>
        <p:spPr>
          <a:xfrm>
            <a:off x="661492" y="3470374"/>
            <a:ext cx="10869018" cy="25400"/>
          </a:xfrm>
          <a:prstGeom prst="roundRect">
            <a:avLst>
              <a:gd name="adj" fmla="val 111628"/>
            </a:avLst>
          </a:prstGeom>
          <a:solidFill>
            <a:srgbClr val="545557"/>
          </a:solidFill>
          <a:ln/>
        </p:spPr>
      </p:sp>
      <p:sp>
        <p:nvSpPr>
          <p:cNvPr id="4" name="Shape 2"/>
          <p:cNvSpPr/>
          <p:nvPr/>
        </p:nvSpPr>
        <p:spPr>
          <a:xfrm>
            <a:off x="3306961" y="2903339"/>
            <a:ext cx="25400" cy="567035"/>
          </a:xfrm>
          <a:prstGeom prst="roundRect">
            <a:avLst>
              <a:gd name="adj" fmla="val 111628"/>
            </a:avLst>
          </a:prstGeom>
          <a:solidFill>
            <a:srgbClr val="545557"/>
          </a:solidFill>
          <a:ln/>
        </p:spPr>
      </p:sp>
      <p:sp>
        <p:nvSpPr>
          <p:cNvPr id="5" name="Shape 3"/>
          <p:cNvSpPr/>
          <p:nvPr/>
        </p:nvSpPr>
        <p:spPr>
          <a:xfrm>
            <a:off x="3107035" y="3257748"/>
            <a:ext cx="425252" cy="425252"/>
          </a:xfrm>
          <a:prstGeom prst="roundRect">
            <a:avLst>
              <a:gd name="adj" fmla="val 6667"/>
            </a:avLst>
          </a:prstGeom>
          <a:solidFill>
            <a:srgbClr val="3B3C3E"/>
          </a:solidFill>
          <a:ln/>
        </p:spPr>
      </p:sp>
      <p:sp>
        <p:nvSpPr>
          <p:cNvPr id="6" name="Text 4"/>
          <p:cNvSpPr/>
          <p:nvPr/>
        </p:nvSpPr>
        <p:spPr>
          <a:xfrm>
            <a:off x="3177927" y="3293170"/>
            <a:ext cx="283468" cy="354409"/>
          </a:xfrm>
          <a:prstGeom prst="rect">
            <a:avLst/>
          </a:prstGeom>
          <a:noFill/>
          <a:ln/>
        </p:spPr>
        <p:txBody>
          <a:bodyPr wrap="none" lIns="0" tIns="0" rIns="0" bIns="0" rtlCol="0" anchor="t"/>
          <a:lstStyle/>
          <a:p>
            <a:pPr algn="ctr">
              <a:lnSpc>
                <a:spcPts val="2208"/>
              </a:lnSpc>
            </a:pPr>
            <a:r>
              <a:rPr lang="en-US" sz="2208" b="1" dirty="0">
                <a:solidFill>
                  <a:srgbClr val="C2C4B5"/>
                </a:solidFill>
                <a:latin typeface="Outfit Bold" pitchFamily="34" charset="0"/>
                <a:ea typeface="Outfit Bold" pitchFamily="34" charset="-122"/>
                <a:cs typeface="Outfit Bold" pitchFamily="34" charset="-120"/>
              </a:rPr>
              <a:t>1</a:t>
            </a:r>
            <a:endParaRPr lang="en-US" sz="2208" dirty="0"/>
          </a:p>
        </p:txBody>
      </p:sp>
      <p:sp>
        <p:nvSpPr>
          <p:cNvPr id="7" name="Text 5"/>
          <p:cNvSpPr/>
          <p:nvPr/>
        </p:nvSpPr>
        <p:spPr>
          <a:xfrm>
            <a:off x="850504" y="1828503"/>
            <a:ext cx="4938316" cy="885825"/>
          </a:xfrm>
          <a:prstGeom prst="rect">
            <a:avLst/>
          </a:prstGeom>
          <a:noFill/>
          <a:ln/>
        </p:spPr>
        <p:txBody>
          <a:bodyPr wrap="squar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Comment peut-on encadrer l'intégration des intelligences artificielles pour empêcher les dérives ?</a:t>
            </a:r>
            <a:endParaRPr lang="en-US" sz="1833" dirty="0"/>
          </a:p>
        </p:txBody>
      </p:sp>
      <p:sp>
        <p:nvSpPr>
          <p:cNvPr id="8" name="Shape 6"/>
          <p:cNvSpPr/>
          <p:nvPr/>
        </p:nvSpPr>
        <p:spPr>
          <a:xfrm>
            <a:off x="6083201" y="3470374"/>
            <a:ext cx="25400" cy="567035"/>
          </a:xfrm>
          <a:prstGeom prst="roundRect">
            <a:avLst>
              <a:gd name="adj" fmla="val 111628"/>
            </a:avLst>
          </a:prstGeom>
          <a:solidFill>
            <a:srgbClr val="545557"/>
          </a:solidFill>
          <a:ln/>
        </p:spPr>
      </p:sp>
      <p:sp>
        <p:nvSpPr>
          <p:cNvPr id="9" name="Shape 7"/>
          <p:cNvSpPr/>
          <p:nvPr/>
        </p:nvSpPr>
        <p:spPr>
          <a:xfrm>
            <a:off x="5883275" y="3257748"/>
            <a:ext cx="425252" cy="425252"/>
          </a:xfrm>
          <a:prstGeom prst="roundRect">
            <a:avLst>
              <a:gd name="adj" fmla="val 6667"/>
            </a:avLst>
          </a:prstGeom>
          <a:solidFill>
            <a:srgbClr val="3B3C3E"/>
          </a:solidFill>
          <a:ln/>
        </p:spPr>
      </p:sp>
      <p:sp>
        <p:nvSpPr>
          <p:cNvPr id="10" name="Text 8"/>
          <p:cNvSpPr/>
          <p:nvPr/>
        </p:nvSpPr>
        <p:spPr>
          <a:xfrm>
            <a:off x="5954167" y="3293170"/>
            <a:ext cx="283468" cy="354409"/>
          </a:xfrm>
          <a:prstGeom prst="rect">
            <a:avLst/>
          </a:prstGeom>
          <a:noFill/>
          <a:ln/>
        </p:spPr>
        <p:txBody>
          <a:bodyPr wrap="none" lIns="0" tIns="0" rIns="0" bIns="0" rtlCol="0" anchor="t"/>
          <a:lstStyle/>
          <a:p>
            <a:pPr algn="ctr">
              <a:lnSpc>
                <a:spcPts val="2208"/>
              </a:lnSpc>
            </a:pPr>
            <a:r>
              <a:rPr lang="en-US" sz="2208" b="1" dirty="0">
                <a:solidFill>
                  <a:srgbClr val="C2C4B5"/>
                </a:solidFill>
                <a:latin typeface="Outfit Bold" pitchFamily="34" charset="0"/>
                <a:ea typeface="Outfit Bold" pitchFamily="34" charset="-122"/>
                <a:cs typeface="Outfit Bold" pitchFamily="34" charset="-120"/>
              </a:rPr>
              <a:t>2</a:t>
            </a:r>
            <a:endParaRPr lang="en-US" sz="2208" dirty="0"/>
          </a:p>
        </p:txBody>
      </p:sp>
      <p:sp>
        <p:nvSpPr>
          <p:cNvPr id="11" name="Text 9"/>
          <p:cNvSpPr/>
          <p:nvPr/>
        </p:nvSpPr>
        <p:spPr>
          <a:xfrm>
            <a:off x="3626743" y="4226421"/>
            <a:ext cx="4938415" cy="1771650"/>
          </a:xfrm>
          <a:prstGeom prst="rect">
            <a:avLst/>
          </a:prstGeom>
          <a:noFill/>
          <a:ln/>
        </p:spPr>
        <p:txBody>
          <a:bodyPr wrap="squar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 Dans quelle mesure l'intégration des robots dans les secteurs professionnels redéfinit-elle les rôles humains et les enjeux sociaux et si robots prennent de plus en plus de décisions de manière autonome, qui doit être tenu responsable en cas d'erreur ?</a:t>
            </a:r>
            <a:endParaRPr lang="en-US" sz="1833" dirty="0"/>
          </a:p>
        </p:txBody>
      </p:sp>
      <p:sp>
        <p:nvSpPr>
          <p:cNvPr id="12" name="Shape 10"/>
          <p:cNvSpPr/>
          <p:nvPr/>
        </p:nvSpPr>
        <p:spPr>
          <a:xfrm>
            <a:off x="8859540" y="2903339"/>
            <a:ext cx="25400" cy="567035"/>
          </a:xfrm>
          <a:prstGeom prst="roundRect">
            <a:avLst>
              <a:gd name="adj" fmla="val 111628"/>
            </a:avLst>
          </a:prstGeom>
          <a:solidFill>
            <a:srgbClr val="545557"/>
          </a:solidFill>
          <a:ln/>
        </p:spPr>
      </p:sp>
      <p:sp>
        <p:nvSpPr>
          <p:cNvPr id="13" name="Shape 11"/>
          <p:cNvSpPr/>
          <p:nvPr/>
        </p:nvSpPr>
        <p:spPr>
          <a:xfrm>
            <a:off x="8659614" y="3257748"/>
            <a:ext cx="425252" cy="425252"/>
          </a:xfrm>
          <a:prstGeom prst="roundRect">
            <a:avLst>
              <a:gd name="adj" fmla="val 6667"/>
            </a:avLst>
          </a:prstGeom>
          <a:solidFill>
            <a:srgbClr val="3B3C3E"/>
          </a:solidFill>
          <a:ln/>
        </p:spPr>
      </p:sp>
      <p:sp>
        <p:nvSpPr>
          <p:cNvPr id="14" name="Text 12"/>
          <p:cNvSpPr/>
          <p:nvPr/>
        </p:nvSpPr>
        <p:spPr>
          <a:xfrm>
            <a:off x="8730506" y="3293170"/>
            <a:ext cx="283468" cy="354409"/>
          </a:xfrm>
          <a:prstGeom prst="rect">
            <a:avLst/>
          </a:prstGeom>
          <a:noFill/>
          <a:ln/>
        </p:spPr>
        <p:txBody>
          <a:bodyPr wrap="none" lIns="0" tIns="0" rIns="0" bIns="0" rtlCol="0" anchor="t"/>
          <a:lstStyle/>
          <a:p>
            <a:pPr algn="ctr">
              <a:lnSpc>
                <a:spcPts val="2208"/>
              </a:lnSpc>
            </a:pPr>
            <a:r>
              <a:rPr lang="en-US" sz="2208" b="1" dirty="0">
                <a:solidFill>
                  <a:srgbClr val="C2C4B5"/>
                </a:solidFill>
                <a:latin typeface="Outfit Bold" pitchFamily="34" charset="0"/>
                <a:ea typeface="Outfit Bold" pitchFamily="34" charset="-122"/>
                <a:cs typeface="Outfit Bold" pitchFamily="34" charset="-120"/>
              </a:rPr>
              <a:t>3</a:t>
            </a:r>
            <a:endParaRPr lang="en-US" sz="2208" dirty="0"/>
          </a:p>
        </p:txBody>
      </p:sp>
      <p:sp>
        <p:nvSpPr>
          <p:cNvPr id="15" name="Text 13"/>
          <p:cNvSpPr/>
          <p:nvPr/>
        </p:nvSpPr>
        <p:spPr>
          <a:xfrm>
            <a:off x="6403082" y="1828503"/>
            <a:ext cx="4938415" cy="885825"/>
          </a:xfrm>
          <a:prstGeom prst="rect">
            <a:avLst/>
          </a:prstGeom>
          <a:noFill/>
          <a:ln/>
        </p:spPr>
        <p:txBody>
          <a:bodyPr wrap="squar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Comment la robotisation informatisée influence-t-elle la productivité et l’emploi dans les industries modernes ?</a:t>
            </a:r>
            <a:endParaRPr lang="en-US" sz="1833" dirty="0"/>
          </a:p>
        </p:txBody>
      </p:sp>
      <p:pic>
        <p:nvPicPr>
          <p:cNvPr id="17" name="Picture 16">
            <a:extLst>
              <a:ext uri="{FF2B5EF4-FFF2-40B4-BE49-F238E27FC236}">
                <a16:creationId xmlns:a16="http://schemas.microsoft.com/office/drawing/2014/main" id="{70C66207-A481-4F0E-9262-21BB82278DDB}"/>
              </a:ext>
            </a:extLst>
          </p:cNvPr>
          <p:cNvPicPr>
            <a:picLocks noChangeAspect="1"/>
          </p:cNvPicPr>
          <p:nvPr/>
        </p:nvPicPr>
        <p:blipFill>
          <a:blip r:embed="rId3"/>
          <a:stretch>
            <a:fillRect/>
          </a:stretch>
        </p:blipFill>
        <p:spPr>
          <a:xfrm>
            <a:off x="9770725" y="6262605"/>
            <a:ext cx="2421275" cy="5953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00600" cy="6858000"/>
          </a:xfrm>
          <a:prstGeom prst="rect">
            <a:avLst/>
          </a:prstGeom>
        </p:spPr>
      </p:pic>
      <p:sp>
        <p:nvSpPr>
          <p:cNvPr id="3" name="Text 0"/>
          <p:cNvSpPr/>
          <p:nvPr/>
        </p:nvSpPr>
        <p:spPr>
          <a:xfrm>
            <a:off x="5233492" y="2394149"/>
            <a:ext cx="6297018" cy="1181298"/>
          </a:xfrm>
          <a:prstGeom prst="rect">
            <a:avLst/>
          </a:prstGeom>
          <a:noFill/>
          <a:ln/>
        </p:spPr>
        <p:txBody>
          <a:bodyPr wrap="squar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L'IA dans la Robotique : Prévenir les Dérives</a:t>
            </a:r>
            <a:endParaRPr lang="en-US" sz="3708" dirty="0"/>
          </a:p>
        </p:txBody>
      </p:sp>
      <p:sp>
        <p:nvSpPr>
          <p:cNvPr id="4" name="Text 1"/>
          <p:cNvSpPr/>
          <p:nvPr/>
        </p:nvSpPr>
        <p:spPr>
          <a:xfrm>
            <a:off x="5233492" y="3858915"/>
            <a:ext cx="6297018" cy="604838"/>
          </a:xfrm>
          <a:prstGeom prst="rect">
            <a:avLst/>
          </a:prstGeom>
          <a:noFill/>
          <a:ln/>
        </p:spPr>
        <p:txBody>
          <a:bodyPr wrap="square" lIns="0" tIns="0" rIns="0" bIns="0" rtlCol="0" anchor="t"/>
          <a:lstStyle/>
          <a:p>
            <a:pPr>
              <a:lnSpc>
                <a:spcPts val="2375"/>
              </a:lnSpc>
            </a:pPr>
            <a:r>
              <a:rPr lang="en-US" sz="1458" i="1" dirty="0">
                <a:solidFill>
                  <a:srgbClr val="C2C4B5"/>
                </a:solidFill>
                <a:latin typeface="Bitter" pitchFamily="34" charset="0"/>
                <a:ea typeface="Bitter" pitchFamily="34" charset="-122"/>
                <a:cs typeface="Bitter" pitchFamily="34" charset="-120"/>
              </a:rPr>
              <a:t>Comment peut-on encadrer l'intégration des intelligences artificielles pour empêcher les dérives ?</a:t>
            </a:r>
            <a:endParaRPr lang="en-US" sz="1458" dirty="0"/>
          </a:p>
        </p:txBody>
      </p:sp>
      <p:pic>
        <p:nvPicPr>
          <p:cNvPr id="6" name="Picture 5">
            <a:extLst>
              <a:ext uri="{FF2B5EF4-FFF2-40B4-BE49-F238E27FC236}">
                <a16:creationId xmlns:a16="http://schemas.microsoft.com/office/drawing/2014/main" id="{EEBC193E-37A6-48DD-85CA-FADBCE679D29}"/>
              </a:ext>
            </a:extLst>
          </p:cNvPr>
          <p:cNvPicPr>
            <a:picLocks noChangeAspect="1"/>
          </p:cNvPicPr>
          <p:nvPr/>
        </p:nvPicPr>
        <p:blipFill>
          <a:blip r:embed="rId4"/>
          <a:stretch>
            <a:fillRect/>
          </a:stretch>
        </p:blipFill>
        <p:spPr>
          <a:xfrm>
            <a:off x="9770725" y="6262605"/>
            <a:ext cx="2421275" cy="5953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61492" y="1880692"/>
            <a:ext cx="5203924" cy="3096518"/>
          </a:xfrm>
          <a:prstGeom prst="rect">
            <a:avLst/>
          </a:prstGeom>
        </p:spPr>
      </p:pic>
      <p:sp>
        <p:nvSpPr>
          <p:cNvPr id="3" name="Text 0"/>
          <p:cNvSpPr/>
          <p:nvPr/>
        </p:nvSpPr>
        <p:spPr>
          <a:xfrm>
            <a:off x="6332935" y="2424907"/>
            <a:ext cx="5118894"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Robotisation croissante</a:t>
            </a:r>
            <a:endParaRPr lang="en-US" sz="3708" dirty="0"/>
          </a:p>
        </p:txBody>
      </p:sp>
      <p:sp>
        <p:nvSpPr>
          <p:cNvPr id="4" name="Text 1"/>
          <p:cNvSpPr/>
          <p:nvPr/>
        </p:nvSpPr>
        <p:spPr>
          <a:xfrm>
            <a:off x="6332935" y="3204568"/>
            <a:ext cx="5203924"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Automatisation accélérée</a:t>
            </a:r>
            <a:endParaRPr lang="en-US" sz="1458" dirty="0"/>
          </a:p>
        </p:txBody>
      </p:sp>
      <p:sp>
        <p:nvSpPr>
          <p:cNvPr id="5" name="Text 2"/>
          <p:cNvSpPr/>
          <p:nvPr/>
        </p:nvSpPr>
        <p:spPr>
          <a:xfrm>
            <a:off x="6332935" y="3677047"/>
            <a:ext cx="5203924"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Expansion rapide et </a:t>
            </a:r>
            <a:r>
              <a:rPr lang="en-US" sz="1458" b="1" dirty="0">
                <a:solidFill>
                  <a:srgbClr val="C2C4B5"/>
                </a:solidFill>
                <a:latin typeface="Bitter" pitchFamily="34" charset="0"/>
                <a:ea typeface="Bitter" pitchFamily="34" charset="-122"/>
                <a:cs typeface="Bitter" pitchFamily="34" charset="-120"/>
              </a:rPr>
              <a:t>maîtrisé</a:t>
            </a:r>
            <a:endParaRPr lang="en-US" sz="1458" dirty="0"/>
          </a:p>
        </p:txBody>
      </p:sp>
      <p:sp>
        <p:nvSpPr>
          <p:cNvPr id="6" name="Text 3"/>
          <p:cNvSpPr/>
          <p:nvPr/>
        </p:nvSpPr>
        <p:spPr>
          <a:xfrm>
            <a:off x="6332935" y="4149527"/>
            <a:ext cx="5203924" cy="302419"/>
          </a:xfrm>
          <a:prstGeom prst="rect">
            <a:avLst/>
          </a:prstGeom>
          <a:noFill/>
          <a:ln/>
        </p:spPr>
        <p:txBody>
          <a:bodyPr wrap="none" lIns="0" tIns="0" rIns="0" bIns="0" rtlCol="0" anchor="t"/>
          <a:lstStyle/>
          <a:p>
            <a:pPr>
              <a:lnSpc>
                <a:spcPts val="2375"/>
              </a:lnSpc>
            </a:pPr>
            <a:endParaRPr lang="en-US" sz="1458" dirty="0"/>
          </a:p>
        </p:txBody>
      </p:sp>
      <p:pic>
        <p:nvPicPr>
          <p:cNvPr id="8" name="Picture 7">
            <a:extLst>
              <a:ext uri="{FF2B5EF4-FFF2-40B4-BE49-F238E27FC236}">
                <a16:creationId xmlns:a16="http://schemas.microsoft.com/office/drawing/2014/main" id="{025FAD4F-BD2C-41F1-AAE3-F6760129FB91}"/>
              </a:ext>
            </a:extLst>
          </p:cNvPr>
          <p:cNvPicPr>
            <a:picLocks noChangeAspect="1"/>
          </p:cNvPicPr>
          <p:nvPr/>
        </p:nvPicPr>
        <p:blipFill>
          <a:blip r:embed="rId4"/>
          <a:stretch>
            <a:fillRect/>
          </a:stretch>
        </p:blipFill>
        <p:spPr>
          <a:xfrm>
            <a:off x="9766049" y="6262605"/>
            <a:ext cx="2421275" cy="5953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088530"/>
            <a:ext cx="4725492"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Incidents Récents</a:t>
            </a:r>
            <a:endParaRPr lang="en-US" sz="3708" dirty="0"/>
          </a:p>
        </p:txBody>
      </p:sp>
      <p:sp>
        <p:nvSpPr>
          <p:cNvPr id="3" name="Shape 1"/>
          <p:cNvSpPr/>
          <p:nvPr/>
        </p:nvSpPr>
        <p:spPr>
          <a:xfrm>
            <a:off x="661492" y="2057202"/>
            <a:ext cx="5339953" cy="680443"/>
          </a:xfrm>
          <a:prstGeom prst="roundRect">
            <a:avLst>
              <a:gd name="adj" fmla="val 4167"/>
            </a:avLst>
          </a:prstGeom>
          <a:solidFill>
            <a:srgbClr val="3B3C3E"/>
          </a:solidFill>
          <a:ln/>
        </p:spPr>
      </p:sp>
      <p:sp>
        <p:nvSpPr>
          <p:cNvPr id="4" name="Text 2"/>
          <p:cNvSpPr/>
          <p:nvPr/>
        </p:nvSpPr>
        <p:spPr>
          <a:xfrm>
            <a:off x="850503" y="2246214"/>
            <a:ext cx="4961930" cy="302419"/>
          </a:xfrm>
          <a:prstGeom prst="rect">
            <a:avLst/>
          </a:prstGeom>
          <a:noFill/>
          <a:ln/>
        </p:spPr>
        <p:txBody>
          <a:bodyPr wrap="none" lIns="0" tIns="0" rIns="0" bIns="0" rtlCol="0" anchor="t"/>
          <a:lstStyle/>
          <a:p>
            <a:pPr>
              <a:lnSpc>
                <a:spcPts val="2375"/>
              </a:lnSpc>
            </a:pPr>
            <a:r>
              <a:rPr lang="en-US" sz="1458" b="1" dirty="0">
                <a:solidFill>
                  <a:srgbClr val="C2C4B5"/>
                </a:solidFill>
                <a:latin typeface="Bitter" pitchFamily="34" charset="0"/>
                <a:ea typeface="Bitter" pitchFamily="34" charset="-122"/>
                <a:cs typeface="Bitter" pitchFamily="34" charset="-120"/>
              </a:rPr>
              <a:t>Uber (2018)</a:t>
            </a:r>
            <a:r>
              <a:rPr lang="en-US" sz="1458" dirty="0">
                <a:solidFill>
                  <a:srgbClr val="C2C4B5"/>
                </a:solidFill>
                <a:latin typeface="Bitter" pitchFamily="34" charset="0"/>
                <a:ea typeface="Bitter" pitchFamily="34" charset="-122"/>
                <a:cs typeface="Bitter" pitchFamily="34" charset="-120"/>
              </a:rPr>
              <a:t> : voiture autonome tue un piéton</a:t>
            </a:r>
            <a:endParaRPr lang="en-US" sz="1458" dirty="0"/>
          </a:p>
        </p:txBody>
      </p:sp>
      <p:sp>
        <p:nvSpPr>
          <p:cNvPr id="5" name="Shape 3"/>
          <p:cNvSpPr/>
          <p:nvPr/>
        </p:nvSpPr>
        <p:spPr>
          <a:xfrm>
            <a:off x="6190457" y="2057202"/>
            <a:ext cx="5340053" cy="680443"/>
          </a:xfrm>
          <a:prstGeom prst="roundRect">
            <a:avLst>
              <a:gd name="adj" fmla="val 4167"/>
            </a:avLst>
          </a:prstGeom>
          <a:solidFill>
            <a:srgbClr val="3B3C3E"/>
          </a:solidFill>
          <a:ln/>
        </p:spPr>
      </p:sp>
      <p:sp>
        <p:nvSpPr>
          <p:cNvPr id="6" name="Text 4"/>
          <p:cNvSpPr/>
          <p:nvPr/>
        </p:nvSpPr>
        <p:spPr>
          <a:xfrm>
            <a:off x="6379469" y="2246214"/>
            <a:ext cx="4962029"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Drone </a:t>
            </a:r>
            <a:r>
              <a:rPr lang="en-US" sz="1458" i="1" dirty="0">
                <a:solidFill>
                  <a:srgbClr val="C2C4B5"/>
                </a:solidFill>
                <a:latin typeface="Bitter" pitchFamily="34" charset="0"/>
                <a:ea typeface="Bitter" pitchFamily="34" charset="-122"/>
                <a:cs typeface="Bitter" pitchFamily="34" charset="-120"/>
              </a:rPr>
              <a:t>Kargu-2</a:t>
            </a:r>
            <a:r>
              <a:rPr lang="en-US" sz="1458" dirty="0">
                <a:solidFill>
                  <a:srgbClr val="C2C4B5"/>
                </a:solidFill>
                <a:latin typeface="Bitter" pitchFamily="34" charset="0"/>
                <a:ea typeface="Bitter" pitchFamily="34" charset="-122"/>
                <a:cs typeface="Bitter" pitchFamily="34" charset="-120"/>
              </a:rPr>
              <a:t>: attaque autonome en Libye (2021)</a:t>
            </a:r>
            <a:endParaRPr lang="en-US" sz="1458" dirty="0"/>
          </a:p>
        </p:txBody>
      </p:sp>
      <p:sp>
        <p:nvSpPr>
          <p:cNvPr id="7" name="Shape 5"/>
          <p:cNvSpPr/>
          <p:nvPr/>
        </p:nvSpPr>
        <p:spPr>
          <a:xfrm>
            <a:off x="661492" y="2926656"/>
            <a:ext cx="5339953" cy="2842717"/>
          </a:xfrm>
          <a:prstGeom prst="roundRect">
            <a:avLst>
              <a:gd name="adj" fmla="val 997"/>
            </a:avLst>
          </a:prstGeom>
          <a:solidFill>
            <a:srgbClr val="3B3C3E"/>
          </a:solidFill>
          <a:ln/>
        </p:spPr>
      </p:sp>
      <p:pic>
        <p:nvPicPr>
          <p:cNvPr id="8" name="Image 0" descr="preencoded.png"/>
          <p:cNvPicPr>
            <a:picLocks noChangeAspect="1"/>
          </p:cNvPicPr>
          <p:nvPr/>
        </p:nvPicPr>
        <p:blipFill>
          <a:blip r:embed="rId3"/>
          <a:stretch>
            <a:fillRect/>
          </a:stretch>
        </p:blipFill>
        <p:spPr>
          <a:xfrm>
            <a:off x="850503" y="3115668"/>
            <a:ext cx="4961930" cy="1398588"/>
          </a:xfrm>
          <a:prstGeom prst="rect">
            <a:avLst/>
          </a:prstGeom>
        </p:spPr>
      </p:pic>
      <p:sp>
        <p:nvSpPr>
          <p:cNvPr id="9" name="Text 6"/>
          <p:cNvSpPr/>
          <p:nvPr/>
        </p:nvSpPr>
        <p:spPr>
          <a:xfrm>
            <a:off x="850503" y="4726881"/>
            <a:ext cx="4961930" cy="604838"/>
          </a:xfrm>
          <a:prstGeom prst="rect">
            <a:avLst/>
          </a:prstGeom>
          <a:noFill/>
          <a:ln/>
        </p:spPr>
        <p:txBody>
          <a:bodyPr wrap="square" lIns="0" tIns="0" rIns="0" bIns="0" rtlCol="0" anchor="t"/>
          <a:lstStyle/>
          <a:p>
            <a:pPr>
              <a:lnSpc>
                <a:spcPts val="2375"/>
              </a:lnSpc>
            </a:pPr>
            <a:r>
              <a:rPr lang="en-US" sz="1458" b="1" dirty="0">
                <a:solidFill>
                  <a:srgbClr val="C2C4B5"/>
                </a:solidFill>
                <a:latin typeface="Bitter" pitchFamily="34" charset="0"/>
                <a:ea typeface="Bitter" pitchFamily="34" charset="-122"/>
                <a:cs typeface="Bitter" pitchFamily="34" charset="-120"/>
              </a:rPr>
              <a:t>Tesla FSD</a:t>
            </a:r>
            <a:r>
              <a:rPr lang="en-US" sz="1458" dirty="0">
                <a:solidFill>
                  <a:srgbClr val="C2C4B5"/>
                </a:solidFill>
                <a:latin typeface="Bitter" pitchFamily="34" charset="0"/>
                <a:ea typeface="Bitter" pitchFamily="34" charset="-122"/>
                <a:cs typeface="Bitter" pitchFamily="34" charset="-120"/>
              </a:rPr>
              <a:t> : plusieurs accidents mortels liés à des erreurs de conduite autonome</a:t>
            </a:r>
            <a:endParaRPr lang="en-US" sz="1458" dirty="0"/>
          </a:p>
        </p:txBody>
      </p:sp>
      <p:sp>
        <p:nvSpPr>
          <p:cNvPr id="10" name="Shape 7"/>
          <p:cNvSpPr/>
          <p:nvPr/>
        </p:nvSpPr>
        <p:spPr>
          <a:xfrm>
            <a:off x="6190457" y="2926656"/>
            <a:ext cx="5340053" cy="2842717"/>
          </a:xfrm>
          <a:prstGeom prst="roundRect">
            <a:avLst>
              <a:gd name="adj" fmla="val 997"/>
            </a:avLst>
          </a:prstGeom>
          <a:solidFill>
            <a:srgbClr val="3B3C3E"/>
          </a:solidFill>
          <a:ln/>
        </p:spPr>
      </p:sp>
      <p:pic>
        <p:nvPicPr>
          <p:cNvPr id="11" name="Image 1" descr="preencoded.png"/>
          <p:cNvPicPr>
            <a:picLocks noChangeAspect="1"/>
          </p:cNvPicPr>
          <p:nvPr/>
        </p:nvPicPr>
        <p:blipFill>
          <a:blip r:embed="rId4"/>
          <a:stretch>
            <a:fillRect/>
          </a:stretch>
        </p:blipFill>
        <p:spPr>
          <a:xfrm>
            <a:off x="6379469" y="3115668"/>
            <a:ext cx="4962029" cy="1647230"/>
          </a:xfrm>
          <a:prstGeom prst="rect">
            <a:avLst/>
          </a:prstGeom>
        </p:spPr>
      </p:pic>
      <p:sp>
        <p:nvSpPr>
          <p:cNvPr id="12" name="Text 8"/>
          <p:cNvSpPr/>
          <p:nvPr/>
        </p:nvSpPr>
        <p:spPr>
          <a:xfrm>
            <a:off x="6379469" y="4975523"/>
            <a:ext cx="4962029" cy="604838"/>
          </a:xfrm>
          <a:prstGeom prst="rect">
            <a:avLst/>
          </a:prstGeom>
          <a:noFill/>
          <a:ln/>
        </p:spPr>
        <p:txBody>
          <a:bodyPr wrap="square" lIns="0" tIns="0" rIns="0" bIns="0" rtlCol="0" anchor="t"/>
          <a:lstStyle/>
          <a:p>
            <a:pPr>
              <a:lnSpc>
                <a:spcPts val="2375"/>
              </a:lnSpc>
            </a:pPr>
            <a:r>
              <a:rPr lang="en-US" sz="1458" b="1" dirty="0">
                <a:solidFill>
                  <a:srgbClr val="C2C4B5"/>
                </a:solidFill>
                <a:latin typeface="Bitter" pitchFamily="34" charset="0"/>
                <a:ea typeface="Bitter" pitchFamily="34" charset="-122"/>
                <a:cs typeface="Bitter" pitchFamily="34" charset="-120"/>
              </a:rPr>
              <a:t>Grok (2025)</a:t>
            </a:r>
            <a:r>
              <a:rPr lang="en-US" sz="1458" dirty="0">
                <a:solidFill>
                  <a:srgbClr val="C2C4B5"/>
                </a:solidFill>
                <a:latin typeface="Bitter" pitchFamily="34" charset="0"/>
                <a:ea typeface="Bitter" pitchFamily="34" charset="-122"/>
                <a:cs typeface="Bitter" pitchFamily="34" charset="-120"/>
              </a:rPr>
              <a:t>: contradictions avec le cadre imposé/contenu antisémite après mise à jour</a:t>
            </a:r>
            <a:endParaRPr lang="en-US" sz="1458" dirty="0"/>
          </a:p>
        </p:txBody>
      </p:sp>
      <p:pic>
        <p:nvPicPr>
          <p:cNvPr id="14" name="Picture 13">
            <a:extLst>
              <a:ext uri="{FF2B5EF4-FFF2-40B4-BE49-F238E27FC236}">
                <a16:creationId xmlns:a16="http://schemas.microsoft.com/office/drawing/2014/main" id="{67B12241-AC80-47A9-899D-AF78C8AEA8FB}"/>
              </a:ext>
            </a:extLst>
          </p:cNvPr>
          <p:cNvPicPr>
            <a:picLocks noChangeAspect="1"/>
          </p:cNvPicPr>
          <p:nvPr/>
        </p:nvPicPr>
        <p:blipFill>
          <a:blip r:embed="rId5"/>
          <a:stretch>
            <a:fillRect/>
          </a:stretch>
        </p:blipFill>
        <p:spPr>
          <a:xfrm>
            <a:off x="9723753" y="6262605"/>
            <a:ext cx="2421275" cy="5953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48234"/>
            <a:ext cx="4725492"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Risques Majeurs</a:t>
            </a:r>
            <a:endParaRPr lang="en-US" sz="3708" dirty="0"/>
          </a:p>
        </p:txBody>
      </p:sp>
      <p:pic>
        <p:nvPicPr>
          <p:cNvPr id="3" name="Image 0" descr="preencoded.png"/>
          <p:cNvPicPr>
            <a:picLocks noChangeAspect="1"/>
          </p:cNvPicPr>
          <p:nvPr/>
        </p:nvPicPr>
        <p:blipFill>
          <a:blip r:embed="rId3"/>
          <a:stretch>
            <a:fillRect/>
          </a:stretch>
        </p:blipFill>
        <p:spPr>
          <a:xfrm>
            <a:off x="661492" y="1916907"/>
            <a:ext cx="5434508" cy="756047"/>
          </a:xfrm>
          <a:prstGeom prst="rect">
            <a:avLst/>
          </a:prstGeom>
        </p:spPr>
      </p:pic>
      <p:sp>
        <p:nvSpPr>
          <p:cNvPr id="4" name="Text 1"/>
          <p:cNvSpPr/>
          <p:nvPr/>
        </p:nvSpPr>
        <p:spPr>
          <a:xfrm>
            <a:off x="850504" y="28619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Biais algorithmiques</a:t>
            </a:r>
            <a:endParaRPr lang="en-US" sz="1833" dirty="0"/>
          </a:p>
        </p:txBody>
      </p:sp>
      <p:sp>
        <p:nvSpPr>
          <p:cNvPr id="5" name="Text 2"/>
          <p:cNvSpPr/>
          <p:nvPr/>
        </p:nvSpPr>
        <p:spPr>
          <a:xfrm>
            <a:off x="850503" y="3270647"/>
            <a:ext cx="5056485"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Décisions injustes basées sur données non représentatives</a:t>
            </a:r>
            <a:endParaRPr lang="en-US" sz="1458" dirty="0"/>
          </a:p>
        </p:txBody>
      </p:sp>
      <p:pic>
        <p:nvPicPr>
          <p:cNvPr id="6" name="Image 1" descr="preencoded.png"/>
          <p:cNvPicPr>
            <a:picLocks noChangeAspect="1"/>
          </p:cNvPicPr>
          <p:nvPr/>
        </p:nvPicPr>
        <p:blipFill>
          <a:blip r:embed="rId4"/>
          <a:stretch>
            <a:fillRect/>
          </a:stretch>
        </p:blipFill>
        <p:spPr>
          <a:xfrm>
            <a:off x="6096000" y="1916907"/>
            <a:ext cx="5434508" cy="756047"/>
          </a:xfrm>
          <a:prstGeom prst="rect">
            <a:avLst/>
          </a:prstGeom>
        </p:spPr>
      </p:pic>
      <p:sp>
        <p:nvSpPr>
          <p:cNvPr id="7" name="Text 3"/>
          <p:cNvSpPr/>
          <p:nvPr/>
        </p:nvSpPr>
        <p:spPr>
          <a:xfrm>
            <a:off x="6285012" y="28619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Perte de contrôle</a:t>
            </a:r>
            <a:endParaRPr lang="en-US" sz="1833" dirty="0"/>
          </a:p>
        </p:txBody>
      </p:sp>
      <p:sp>
        <p:nvSpPr>
          <p:cNvPr id="8" name="Text 4"/>
          <p:cNvSpPr/>
          <p:nvPr/>
        </p:nvSpPr>
        <p:spPr>
          <a:xfrm>
            <a:off x="6285012" y="3270647"/>
            <a:ext cx="5056485"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Opacité décisionnelle, absence de </a:t>
            </a:r>
            <a:r>
              <a:rPr lang="en-US" sz="1458" i="1" dirty="0">
                <a:solidFill>
                  <a:srgbClr val="C2C4B5"/>
                </a:solidFill>
                <a:latin typeface="Bitter" pitchFamily="34" charset="0"/>
                <a:ea typeface="Bitter" pitchFamily="34" charset="-122"/>
                <a:cs typeface="Bitter" pitchFamily="34" charset="-120"/>
              </a:rPr>
              <a:t>kill-switch</a:t>
            </a:r>
            <a:endParaRPr lang="en-US" sz="1458" dirty="0"/>
          </a:p>
        </p:txBody>
      </p:sp>
      <p:pic>
        <p:nvPicPr>
          <p:cNvPr id="9" name="Image 2" descr="preencoded.png"/>
          <p:cNvPicPr>
            <a:picLocks noChangeAspect="1"/>
          </p:cNvPicPr>
          <p:nvPr/>
        </p:nvPicPr>
        <p:blipFill>
          <a:blip r:embed="rId5"/>
          <a:stretch>
            <a:fillRect/>
          </a:stretch>
        </p:blipFill>
        <p:spPr>
          <a:xfrm>
            <a:off x="661492" y="4064496"/>
            <a:ext cx="5434508" cy="756047"/>
          </a:xfrm>
          <a:prstGeom prst="rect">
            <a:avLst/>
          </a:prstGeom>
        </p:spPr>
      </p:pic>
      <p:sp>
        <p:nvSpPr>
          <p:cNvPr id="10" name="Text 5"/>
          <p:cNvSpPr/>
          <p:nvPr/>
        </p:nvSpPr>
        <p:spPr>
          <a:xfrm>
            <a:off x="850504" y="500955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Sécurité physique</a:t>
            </a:r>
            <a:endParaRPr lang="en-US" sz="1833" dirty="0"/>
          </a:p>
        </p:txBody>
      </p:sp>
      <p:sp>
        <p:nvSpPr>
          <p:cNvPr id="11" name="Text 6"/>
          <p:cNvSpPr/>
          <p:nvPr/>
        </p:nvSpPr>
        <p:spPr>
          <a:xfrm>
            <a:off x="850503" y="5418237"/>
            <a:ext cx="5056485"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77 accidents graves (USA, 2015-2022)</a:t>
            </a:r>
            <a:endParaRPr lang="en-US" sz="1458" dirty="0"/>
          </a:p>
        </p:txBody>
      </p:sp>
      <p:pic>
        <p:nvPicPr>
          <p:cNvPr id="12" name="Image 3" descr="preencoded.png"/>
          <p:cNvPicPr>
            <a:picLocks noChangeAspect="1"/>
          </p:cNvPicPr>
          <p:nvPr/>
        </p:nvPicPr>
        <p:blipFill>
          <a:blip r:embed="rId6"/>
          <a:stretch>
            <a:fillRect/>
          </a:stretch>
        </p:blipFill>
        <p:spPr>
          <a:xfrm>
            <a:off x="6096000" y="4064496"/>
            <a:ext cx="5434508" cy="756047"/>
          </a:xfrm>
          <a:prstGeom prst="rect">
            <a:avLst/>
          </a:prstGeom>
        </p:spPr>
      </p:pic>
      <p:sp>
        <p:nvSpPr>
          <p:cNvPr id="13" name="Text 7"/>
          <p:cNvSpPr/>
          <p:nvPr/>
        </p:nvSpPr>
        <p:spPr>
          <a:xfrm>
            <a:off x="6285012" y="500955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Flou juridique</a:t>
            </a:r>
            <a:endParaRPr lang="en-US" sz="1833" dirty="0"/>
          </a:p>
        </p:txBody>
      </p:sp>
      <p:sp>
        <p:nvSpPr>
          <p:cNvPr id="14" name="Text 8"/>
          <p:cNvSpPr/>
          <p:nvPr/>
        </p:nvSpPr>
        <p:spPr>
          <a:xfrm>
            <a:off x="6285012" y="5418237"/>
            <a:ext cx="5056485"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Chaîne de responsabilité indéterminée</a:t>
            </a:r>
            <a:endParaRPr lang="en-US" sz="1458" dirty="0"/>
          </a:p>
        </p:txBody>
      </p:sp>
      <p:pic>
        <p:nvPicPr>
          <p:cNvPr id="16" name="Picture 15">
            <a:extLst>
              <a:ext uri="{FF2B5EF4-FFF2-40B4-BE49-F238E27FC236}">
                <a16:creationId xmlns:a16="http://schemas.microsoft.com/office/drawing/2014/main" id="{CFEA92D1-5224-4CE4-8AB6-4EB4AC9806D0}"/>
              </a:ext>
            </a:extLst>
          </p:cNvPr>
          <p:cNvPicPr>
            <a:picLocks noChangeAspect="1"/>
          </p:cNvPicPr>
          <p:nvPr/>
        </p:nvPicPr>
        <p:blipFill>
          <a:blip r:embed="rId7"/>
          <a:stretch>
            <a:fillRect/>
          </a:stretch>
        </p:blipFill>
        <p:spPr>
          <a:xfrm>
            <a:off x="9727359" y="6262605"/>
            <a:ext cx="2421275" cy="5953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398390"/>
            <a:ext cx="5854105"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Approches Réglementaires</a:t>
            </a:r>
            <a:endParaRPr lang="en-US" sz="3708" dirty="0"/>
          </a:p>
        </p:txBody>
      </p:sp>
      <p:pic>
        <p:nvPicPr>
          <p:cNvPr id="3" name="Image 0" descr="preencoded.png"/>
          <p:cNvPicPr>
            <a:picLocks noChangeAspect="1"/>
          </p:cNvPicPr>
          <p:nvPr/>
        </p:nvPicPr>
        <p:blipFill>
          <a:blip r:embed="rId3"/>
          <a:stretch>
            <a:fillRect/>
          </a:stretch>
        </p:blipFill>
        <p:spPr>
          <a:xfrm>
            <a:off x="661492" y="2272507"/>
            <a:ext cx="3622973" cy="756047"/>
          </a:xfrm>
          <a:prstGeom prst="rect">
            <a:avLst/>
          </a:prstGeom>
        </p:spPr>
      </p:pic>
      <p:sp>
        <p:nvSpPr>
          <p:cNvPr id="4" name="Text 1"/>
          <p:cNvSpPr/>
          <p:nvPr/>
        </p:nvSpPr>
        <p:spPr>
          <a:xfrm>
            <a:off x="850504" y="32175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Union Européenne</a:t>
            </a:r>
            <a:endParaRPr lang="en-US" sz="1833" dirty="0"/>
          </a:p>
        </p:txBody>
      </p:sp>
      <p:sp>
        <p:nvSpPr>
          <p:cNvPr id="5" name="Text 2"/>
          <p:cNvSpPr/>
          <p:nvPr/>
        </p:nvSpPr>
        <p:spPr>
          <a:xfrm>
            <a:off x="850504" y="3626247"/>
            <a:ext cx="3244949"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C2C4B5"/>
                </a:solidFill>
                <a:latin typeface="Bitter" pitchFamily="34" charset="0"/>
                <a:ea typeface="Bitter" pitchFamily="34" charset="-122"/>
                <a:cs typeface="Bitter" pitchFamily="34" charset="-120"/>
              </a:rPr>
              <a:t>AI Act (2024)</a:t>
            </a:r>
            <a:r>
              <a:rPr lang="en-US" sz="1458" dirty="0">
                <a:solidFill>
                  <a:srgbClr val="C2C4B5"/>
                </a:solidFill>
                <a:latin typeface="Bitter" pitchFamily="34" charset="0"/>
                <a:ea typeface="Bitter" pitchFamily="34" charset="-122"/>
                <a:cs typeface="Bitter" pitchFamily="34" charset="-120"/>
              </a:rPr>
              <a:t>: catégorisation par risque</a:t>
            </a:r>
            <a:endParaRPr lang="en-US" sz="1458" dirty="0"/>
          </a:p>
        </p:txBody>
      </p:sp>
      <p:sp>
        <p:nvSpPr>
          <p:cNvPr id="6" name="Text 3"/>
          <p:cNvSpPr/>
          <p:nvPr/>
        </p:nvSpPr>
        <p:spPr>
          <a:xfrm>
            <a:off x="850504" y="4297164"/>
            <a:ext cx="3244949"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Certification obligatoire pour systèmes à haut risque</a:t>
            </a:r>
            <a:endParaRPr lang="en-US" sz="1458" dirty="0"/>
          </a:p>
        </p:txBody>
      </p:sp>
      <p:sp>
        <p:nvSpPr>
          <p:cNvPr id="7" name="Text 4"/>
          <p:cNvSpPr/>
          <p:nvPr/>
        </p:nvSpPr>
        <p:spPr>
          <a:xfrm>
            <a:off x="850504" y="4968082"/>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Directive sur responsabilité IA</a:t>
            </a:r>
            <a:endParaRPr lang="en-US" sz="1458" dirty="0"/>
          </a:p>
        </p:txBody>
      </p:sp>
      <p:pic>
        <p:nvPicPr>
          <p:cNvPr id="8" name="Image 1" descr="preencoded.png"/>
          <p:cNvPicPr>
            <a:picLocks noChangeAspect="1"/>
          </p:cNvPicPr>
          <p:nvPr/>
        </p:nvPicPr>
        <p:blipFill>
          <a:blip r:embed="rId4"/>
          <a:stretch>
            <a:fillRect/>
          </a:stretch>
        </p:blipFill>
        <p:spPr>
          <a:xfrm>
            <a:off x="4284464" y="2272507"/>
            <a:ext cx="3622973" cy="756047"/>
          </a:xfrm>
          <a:prstGeom prst="rect">
            <a:avLst/>
          </a:prstGeom>
        </p:spPr>
      </p:pic>
      <p:sp>
        <p:nvSpPr>
          <p:cNvPr id="9" name="Text 5"/>
          <p:cNvSpPr/>
          <p:nvPr/>
        </p:nvSpPr>
        <p:spPr>
          <a:xfrm>
            <a:off x="4473476" y="32175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États-Unis</a:t>
            </a:r>
            <a:endParaRPr lang="en-US" sz="1833" dirty="0"/>
          </a:p>
        </p:txBody>
      </p:sp>
      <p:sp>
        <p:nvSpPr>
          <p:cNvPr id="10" name="Text 6"/>
          <p:cNvSpPr/>
          <p:nvPr/>
        </p:nvSpPr>
        <p:spPr>
          <a:xfrm>
            <a:off x="4473476" y="3626247"/>
            <a:ext cx="3244949"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Approche décentralisée (FDA, NHTSA, NIST)</a:t>
            </a:r>
            <a:endParaRPr lang="en-US" sz="1458" dirty="0"/>
          </a:p>
        </p:txBody>
      </p:sp>
      <p:sp>
        <p:nvSpPr>
          <p:cNvPr id="11" name="Text 7"/>
          <p:cNvSpPr/>
          <p:nvPr/>
        </p:nvSpPr>
        <p:spPr>
          <a:xfrm>
            <a:off x="4473476" y="4297165"/>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Lignes directrices souples</a:t>
            </a:r>
            <a:endParaRPr lang="en-US" sz="1458" dirty="0"/>
          </a:p>
        </p:txBody>
      </p:sp>
      <p:sp>
        <p:nvSpPr>
          <p:cNvPr id="12" name="Text 8"/>
          <p:cNvSpPr/>
          <p:nvPr/>
        </p:nvSpPr>
        <p:spPr>
          <a:xfrm>
            <a:off x="4473476" y="4665663"/>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Priorité à l'innovation</a:t>
            </a:r>
            <a:endParaRPr lang="en-US" sz="1458" dirty="0"/>
          </a:p>
        </p:txBody>
      </p:sp>
      <p:pic>
        <p:nvPicPr>
          <p:cNvPr id="13" name="Image 2" descr="preencoded.png"/>
          <p:cNvPicPr>
            <a:picLocks noChangeAspect="1"/>
          </p:cNvPicPr>
          <p:nvPr/>
        </p:nvPicPr>
        <p:blipFill>
          <a:blip r:embed="rId5"/>
          <a:stretch>
            <a:fillRect/>
          </a:stretch>
        </p:blipFill>
        <p:spPr>
          <a:xfrm>
            <a:off x="7907437" y="2272507"/>
            <a:ext cx="3622973" cy="756047"/>
          </a:xfrm>
          <a:prstGeom prst="rect">
            <a:avLst/>
          </a:prstGeom>
        </p:spPr>
      </p:pic>
      <p:sp>
        <p:nvSpPr>
          <p:cNvPr id="14" name="Text 9"/>
          <p:cNvSpPr/>
          <p:nvPr/>
        </p:nvSpPr>
        <p:spPr>
          <a:xfrm>
            <a:off x="8096449" y="32175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Chine</a:t>
            </a:r>
            <a:endParaRPr lang="en-US" sz="1833" dirty="0"/>
          </a:p>
        </p:txBody>
      </p:sp>
      <p:sp>
        <p:nvSpPr>
          <p:cNvPr id="15" name="Text 10"/>
          <p:cNvSpPr/>
          <p:nvPr/>
        </p:nvSpPr>
        <p:spPr>
          <a:xfrm>
            <a:off x="8096449" y="3626247"/>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Régulations sectorielles rapides</a:t>
            </a:r>
            <a:endParaRPr lang="en-US" sz="1458" dirty="0"/>
          </a:p>
        </p:txBody>
      </p:sp>
      <p:sp>
        <p:nvSpPr>
          <p:cNvPr id="16" name="Text 11"/>
          <p:cNvSpPr/>
          <p:nvPr/>
        </p:nvSpPr>
        <p:spPr>
          <a:xfrm>
            <a:off x="8096449" y="3994746"/>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i="1" dirty="0">
                <a:solidFill>
                  <a:srgbClr val="C2C4B5"/>
                </a:solidFill>
                <a:latin typeface="Bitter" pitchFamily="34" charset="0"/>
                <a:ea typeface="Bitter" pitchFamily="34" charset="-122"/>
                <a:cs typeface="Bitter" pitchFamily="34" charset="-120"/>
              </a:rPr>
              <a:t>Kill-switches</a:t>
            </a:r>
            <a:r>
              <a:rPr lang="en-US" sz="1458" dirty="0">
                <a:solidFill>
                  <a:srgbClr val="C2C4B5"/>
                </a:solidFill>
                <a:latin typeface="Bitter" pitchFamily="34" charset="0"/>
                <a:ea typeface="Bitter" pitchFamily="34" charset="-122"/>
                <a:cs typeface="Bitter" pitchFamily="34" charset="-120"/>
              </a:rPr>
              <a:t> obligatoires</a:t>
            </a:r>
            <a:endParaRPr lang="en-US" sz="1458" dirty="0"/>
          </a:p>
        </p:txBody>
      </p:sp>
      <p:sp>
        <p:nvSpPr>
          <p:cNvPr id="17" name="Text 12"/>
          <p:cNvSpPr/>
          <p:nvPr/>
        </p:nvSpPr>
        <p:spPr>
          <a:xfrm>
            <a:off x="8096449" y="4363244"/>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Contrôle centralisé</a:t>
            </a:r>
            <a:endParaRPr lang="en-US" sz="1458" dirty="0"/>
          </a:p>
        </p:txBody>
      </p:sp>
      <p:pic>
        <p:nvPicPr>
          <p:cNvPr id="19" name="Picture 18">
            <a:extLst>
              <a:ext uri="{FF2B5EF4-FFF2-40B4-BE49-F238E27FC236}">
                <a16:creationId xmlns:a16="http://schemas.microsoft.com/office/drawing/2014/main" id="{5139BE42-557C-4D5B-A8CA-0824B00C8037}"/>
              </a:ext>
            </a:extLst>
          </p:cNvPr>
          <p:cNvPicPr>
            <a:picLocks noChangeAspect="1"/>
          </p:cNvPicPr>
          <p:nvPr/>
        </p:nvPicPr>
        <p:blipFill>
          <a:blip r:embed="rId6"/>
          <a:stretch>
            <a:fillRect/>
          </a:stretch>
        </p:blipFill>
        <p:spPr>
          <a:xfrm>
            <a:off x="9770725" y="6262810"/>
            <a:ext cx="2421275" cy="5953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33205" y="989707"/>
            <a:ext cx="4725492" cy="590649"/>
          </a:xfrm>
          <a:prstGeom prst="rect">
            <a:avLst/>
          </a:prstGeom>
          <a:noFill/>
          <a:ln/>
        </p:spPr>
        <p:txBody>
          <a:bodyPr wrap="none" lIns="0" tIns="0" rIns="0" bIns="0" rtlCol="0" anchor="t"/>
          <a:lstStyle/>
          <a:p>
            <a:pPr algn="ctr">
              <a:lnSpc>
                <a:spcPts val="4625"/>
              </a:lnSpc>
            </a:pPr>
            <a:r>
              <a:rPr lang="en-US" sz="3708" b="1" dirty="0">
                <a:solidFill>
                  <a:srgbClr val="E1E5CD"/>
                </a:solidFill>
                <a:latin typeface="Outfit Bold" pitchFamily="34" charset="0"/>
                <a:ea typeface="Outfit Bold" pitchFamily="34" charset="-122"/>
                <a:cs typeface="Outfit Bold" pitchFamily="34" charset="-120"/>
              </a:rPr>
              <a:t>Encadrer l'IA</a:t>
            </a:r>
            <a:endParaRPr lang="en-US" sz="3708" dirty="0"/>
          </a:p>
        </p:txBody>
      </p:sp>
      <p:sp>
        <p:nvSpPr>
          <p:cNvPr id="3" name="Text 1"/>
          <p:cNvSpPr/>
          <p:nvPr/>
        </p:nvSpPr>
        <p:spPr>
          <a:xfrm>
            <a:off x="1831182" y="2282627"/>
            <a:ext cx="2362696" cy="295275"/>
          </a:xfrm>
          <a:prstGeom prst="rect">
            <a:avLst/>
          </a:prstGeom>
          <a:noFill/>
          <a:ln/>
        </p:spPr>
        <p:txBody>
          <a:bodyPr wrap="none" lIns="0" tIns="0" rIns="0" bIns="0" rtlCol="0" anchor="t"/>
          <a:lstStyle/>
          <a:p>
            <a:pPr algn="r">
              <a:lnSpc>
                <a:spcPts val="2292"/>
              </a:lnSpc>
            </a:pPr>
            <a:r>
              <a:rPr lang="en-US" sz="1833" b="1" dirty="0">
                <a:solidFill>
                  <a:srgbClr val="C2C4B5"/>
                </a:solidFill>
                <a:latin typeface="Outfit Bold" pitchFamily="34" charset="0"/>
                <a:ea typeface="Outfit Bold" pitchFamily="34" charset="-122"/>
                <a:cs typeface="Outfit Bold" pitchFamily="34" charset="-120"/>
              </a:rPr>
              <a:t>Réglementation</a:t>
            </a:r>
            <a:endParaRPr lang="en-US" sz="1833" dirty="0"/>
          </a:p>
        </p:txBody>
      </p:sp>
      <p:sp>
        <p:nvSpPr>
          <p:cNvPr id="4" name="Text 2"/>
          <p:cNvSpPr/>
          <p:nvPr/>
        </p:nvSpPr>
        <p:spPr>
          <a:xfrm>
            <a:off x="661492" y="2691308"/>
            <a:ext cx="3532386" cy="907257"/>
          </a:xfrm>
          <a:prstGeom prst="rect">
            <a:avLst/>
          </a:prstGeom>
          <a:noFill/>
          <a:ln/>
        </p:spPr>
        <p:txBody>
          <a:bodyPr wrap="square" lIns="0" tIns="0" rIns="0" bIns="0" rtlCol="0" anchor="t"/>
          <a:lstStyle/>
          <a:p>
            <a:pPr algn="r">
              <a:lnSpc>
                <a:spcPts val="2375"/>
              </a:lnSpc>
            </a:pPr>
            <a:r>
              <a:rPr lang="en-US" sz="1458" dirty="0">
                <a:solidFill>
                  <a:srgbClr val="C2C4B5"/>
                </a:solidFill>
                <a:latin typeface="Bitter" pitchFamily="34" charset="0"/>
                <a:ea typeface="Bitter" pitchFamily="34" charset="-122"/>
                <a:cs typeface="Bitter" pitchFamily="34" charset="-120"/>
              </a:rPr>
              <a:t>Mettre en place des standards /lois claires et adaptées aux spécificités de l'IA.</a:t>
            </a:r>
            <a:endParaRPr lang="en-US" sz="1458" dirty="0"/>
          </a:p>
        </p:txBody>
      </p:sp>
      <p:pic>
        <p:nvPicPr>
          <p:cNvPr id="5" name="Image 0" descr="preencoded.png"/>
          <p:cNvPicPr>
            <a:picLocks noChangeAspect="1"/>
          </p:cNvPicPr>
          <p:nvPr/>
        </p:nvPicPr>
        <p:blipFill>
          <a:blip r:embed="rId3"/>
          <a:stretch>
            <a:fillRect/>
          </a:stretch>
        </p:blipFill>
        <p:spPr>
          <a:xfrm>
            <a:off x="4193878" y="2011264"/>
            <a:ext cx="3804146" cy="3804146"/>
          </a:xfrm>
          <a:prstGeom prst="rect">
            <a:avLst/>
          </a:prstGeom>
        </p:spPr>
      </p:pic>
      <p:pic>
        <p:nvPicPr>
          <p:cNvPr id="6" name="Image 1" descr="preencoded.png"/>
          <p:cNvPicPr>
            <a:picLocks noChangeAspect="1"/>
          </p:cNvPicPr>
          <p:nvPr/>
        </p:nvPicPr>
        <p:blipFill>
          <a:blip r:embed="rId4"/>
          <a:stretch>
            <a:fillRect/>
          </a:stretch>
        </p:blipFill>
        <p:spPr>
          <a:xfrm>
            <a:off x="5170487" y="3171429"/>
            <a:ext cx="265807" cy="332184"/>
          </a:xfrm>
          <a:prstGeom prst="rect">
            <a:avLst/>
          </a:prstGeom>
        </p:spPr>
      </p:pic>
      <p:sp>
        <p:nvSpPr>
          <p:cNvPr id="7" name="Text 3"/>
          <p:cNvSpPr/>
          <p:nvPr/>
        </p:nvSpPr>
        <p:spPr>
          <a:xfrm>
            <a:off x="7998024" y="1958380"/>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Éthique</a:t>
            </a:r>
            <a:endParaRPr lang="en-US" sz="1833" dirty="0"/>
          </a:p>
        </p:txBody>
      </p:sp>
      <p:sp>
        <p:nvSpPr>
          <p:cNvPr id="8" name="Text 4"/>
          <p:cNvSpPr/>
          <p:nvPr/>
        </p:nvSpPr>
        <p:spPr>
          <a:xfrm>
            <a:off x="7998023" y="2367062"/>
            <a:ext cx="3532485" cy="907257"/>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Intégrer des principes moraux dans la conception et l'utilisation des systèmes IA.</a:t>
            </a:r>
            <a:endParaRPr lang="en-US" sz="1458" dirty="0"/>
          </a:p>
        </p:txBody>
      </p:sp>
      <p:pic>
        <p:nvPicPr>
          <p:cNvPr id="9" name="Image 2" descr="preencoded.png"/>
          <p:cNvPicPr>
            <a:picLocks noChangeAspect="1"/>
          </p:cNvPicPr>
          <p:nvPr/>
        </p:nvPicPr>
        <p:blipFill>
          <a:blip r:embed="rId5"/>
          <a:stretch>
            <a:fillRect/>
          </a:stretch>
        </p:blipFill>
        <p:spPr>
          <a:xfrm>
            <a:off x="4193878" y="2011264"/>
            <a:ext cx="3804146" cy="3804146"/>
          </a:xfrm>
          <a:prstGeom prst="rect">
            <a:avLst/>
          </a:prstGeom>
        </p:spPr>
      </p:pic>
      <p:pic>
        <p:nvPicPr>
          <p:cNvPr id="10" name="Image 3" descr="preencoded.png"/>
          <p:cNvPicPr>
            <a:picLocks noChangeAspect="1"/>
          </p:cNvPicPr>
          <p:nvPr/>
        </p:nvPicPr>
        <p:blipFill>
          <a:blip r:embed="rId6"/>
          <a:stretch>
            <a:fillRect/>
          </a:stretch>
        </p:blipFill>
        <p:spPr>
          <a:xfrm>
            <a:off x="6265664" y="2815531"/>
            <a:ext cx="265807" cy="332184"/>
          </a:xfrm>
          <a:prstGeom prst="rect">
            <a:avLst/>
          </a:prstGeom>
        </p:spPr>
      </p:pic>
      <p:sp>
        <p:nvSpPr>
          <p:cNvPr id="11" name="Text 5"/>
          <p:cNvSpPr/>
          <p:nvPr/>
        </p:nvSpPr>
        <p:spPr>
          <a:xfrm>
            <a:off x="8376047" y="3557786"/>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Supervision humaine</a:t>
            </a:r>
            <a:endParaRPr lang="en-US" sz="1833" dirty="0"/>
          </a:p>
        </p:txBody>
      </p:sp>
      <p:sp>
        <p:nvSpPr>
          <p:cNvPr id="12" name="Text 6"/>
          <p:cNvSpPr/>
          <p:nvPr/>
        </p:nvSpPr>
        <p:spPr>
          <a:xfrm>
            <a:off x="8376047" y="3966469"/>
            <a:ext cx="3154462"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Human-in-the-loop pour actions critiques</a:t>
            </a:r>
            <a:endParaRPr lang="en-US" sz="1458" dirty="0"/>
          </a:p>
        </p:txBody>
      </p:sp>
      <p:pic>
        <p:nvPicPr>
          <p:cNvPr id="13" name="Image 4" descr="preencoded.png"/>
          <p:cNvPicPr>
            <a:picLocks noChangeAspect="1"/>
          </p:cNvPicPr>
          <p:nvPr/>
        </p:nvPicPr>
        <p:blipFill>
          <a:blip r:embed="rId7"/>
          <a:stretch>
            <a:fillRect/>
          </a:stretch>
        </p:blipFill>
        <p:spPr>
          <a:xfrm>
            <a:off x="4193878" y="2011264"/>
            <a:ext cx="3804146" cy="3804146"/>
          </a:xfrm>
          <a:prstGeom prst="rect">
            <a:avLst/>
          </a:prstGeom>
        </p:spPr>
      </p:pic>
      <p:pic>
        <p:nvPicPr>
          <p:cNvPr id="14" name="Image 5" descr="preencoded.png"/>
          <p:cNvPicPr>
            <a:picLocks noChangeAspect="1"/>
          </p:cNvPicPr>
          <p:nvPr/>
        </p:nvPicPr>
        <p:blipFill>
          <a:blip r:embed="rId8"/>
          <a:stretch>
            <a:fillRect/>
          </a:stretch>
        </p:blipFill>
        <p:spPr>
          <a:xfrm>
            <a:off x="6942534" y="3747195"/>
            <a:ext cx="265807" cy="332184"/>
          </a:xfrm>
          <a:prstGeom prst="rect">
            <a:avLst/>
          </a:prstGeom>
        </p:spPr>
      </p:pic>
      <p:sp>
        <p:nvSpPr>
          <p:cNvPr id="15" name="Text 7"/>
          <p:cNvSpPr/>
          <p:nvPr/>
        </p:nvSpPr>
        <p:spPr>
          <a:xfrm>
            <a:off x="7998024" y="4854773"/>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Transparence</a:t>
            </a:r>
            <a:endParaRPr lang="en-US" sz="1833" dirty="0"/>
          </a:p>
        </p:txBody>
      </p:sp>
      <p:sp>
        <p:nvSpPr>
          <p:cNvPr id="16" name="Text 8"/>
          <p:cNvSpPr/>
          <p:nvPr/>
        </p:nvSpPr>
        <p:spPr>
          <a:xfrm>
            <a:off x="7998023" y="5263456"/>
            <a:ext cx="3532485"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Assurer l'explicabilité et la traçabilité des décisions des algorithmes.</a:t>
            </a:r>
            <a:endParaRPr lang="en-US" sz="1458" dirty="0"/>
          </a:p>
        </p:txBody>
      </p:sp>
      <p:pic>
        <p:nvPicPr>
          <p:cNvPr id="17" name="Image 6" descr="preencoded.png"/>
          <p:cNvPicPr>
            <a:picLocks noChangeAspect="1"/>
          </p:cNvPicPr>
          <p:nvPr/>
        </p:nvPicPr>
        <p:blipFill>
          <a:blip r:embed="rId9"/>
          <a:stretch>
            <a:fillRect/>
          </a:stretch>
        </p:blipFill>
        <p:spPr>
          <a:xfrm>
            <a:off x="4193878" y="2011264"/>
            <a:ext cx="3804146" cy="3804146"/>
          </a:xfrm>
          <a:prstGeom prst="rect">
            <a:avLst/>
          </a:prstGeom>
        </p:spPr>
      </p:pic>
      <p:pic>
        <p:nvPicPr>
          <p:cNvPr id="18" name="Image 7" descr="preencoded.png"/>
          <p:cNvPicPr>
            <a:picLocks noChangeAspect="1"/>
          </p:cNvPicPr>
          <p:nvPr/>
        </p:nvPicPr>
        <p:blipFill>
          <a:blip r:embed="rId10"/>
          <a:stretch>
            <a:fillRect/>
          </a:stretch>
        </p:blipFill>
        <p:spPr>
          <a:xfrm>
            <a:off x="6265664" y="4678859"/>
            <a:ext cx="265807" cy="332184"/>
          </a:xfrm>
          <a:prstGeom prst="rect">
            <a:avLst/>
          </a:prstGeom>
        </p:spPr>
      </p:pic>
      <p:sp>
        <p:nvSpPr>
          <p:cNvPr id="19" name="Text 9"/>
          <p:cNvSpPr/>
          <p:nvPr/>
        </p:nvSpPr>
        <p:spPr>
          <a:xfrm>
            <a:off x="1247775" y="4530527"/>
            <a:ext cx="2946103" cy="295275"/>
          </a:xfrm>
          <a:prstGeom prst="rect">
            <a:avLst/>
          </a:prstGeom>
          <a:noFill/>
          <a:ln/>
        </p:spPr>
        <p:txBody>
          <a:bodyPr wrap="none" lIns="0" tIns="0" rIns="0" bIns="0" rtlCol="0" anchor="t"/>
          <a:lstStyle/>
          <a:p>
            <a:pPr algn="r">
              <a:lnSpc>
                <a:spcPts val="2292"/>
              </a:lnSpc>
            </a:pPr>
            <a:r>
              <a:rPr lang="en-US" sz="1833" b="1" dirty="0">
                <a:solidFill>
                  <a:srgbClr val="C2C4B5"/>
                </a:solidFill>
                <a:latin typeface="Outfit Bold" pitchFamily="34" charset="0"/>
                <a:ea typeface="Outfit Bold" pitchFamily="34" charset="-122"/>
                <a:cs typeface="Outfit Bold" pitchFamily="34" charset="-120"/>
              </a:rPr>
              <a:t>Certification indépendante</a:t>
            </a:r>
            <a:endParaRPr lang="en-US" sz="1833" dirty="0"/>
          </a:p>
        </p:txBody>
      </p:sp>
      <p:sp>
        <p:nvSpPr>
          <p:cNvPr id="20" name="Text 10"/>
          <p:cNvSpPr/>
          <p:nvPr/>
        </p:nvSpPr>
        <p:spPr>
          <a:xfrm>
            <a:off x="661492" y="4939209"/>
            <a:ext cx="3532386" cy="604838"/>
          </a:xfrm>
          <a:prstGeom prst="rect">
            <a:avLst/>
          </a:prstGeom>
          <a:noFill/>
          <a:ln/>
        </p:spPr>
        <p:txBody>
          <a:bodyPr wrap="square" lIns="0" tIns="0" rIns="0" bIns="0" rtlCol="0" anchor="t"/>
          <a:lstStyle/>
          <a:p>
            <a:pPr algn="r">
              <a:lnSpc>
                <a:spcPts val="2375"/>
              </a:lnSpc>
            </a:pPr>
            <a:r>
              <a:rPr lang="en-US" sz="1458" dirty="0">
                <a:solidFill>
                  <a:srgbClr val="C2C4B5"/>
                </a:solidFill>
                <a:latin typeface="Bitter" pitchFamily="34" charset="0"/>
                <a:ea typeface="Bitter" pitchFamily="34" charset="-122"/>
                <a:cs typeface="Bitter" pitchFamily="34" charset="-120"/>
              </a:rPr>
              <a:t>Normes spécifiques IA (sécurité, biais, fiabilité).</a:t>
            </a:r>
            <a:endParaRPr lang="en-US" sz="1458" dirty="0"/>
          </a:p>
        </p:txBody>
      </p:sp>
      <p:pic>
        <p:nvPicPr>
          <p:cNvPr id="21" name="Image 8" descr="preencoded.png"/>
          <p:cNvPicPr>
            <a:picLocks noChangeAspect="1"/>
          </p:cNvPicPr>
          <p:nvPr/>
        </p:nvPicPr>
        <p:blipFill>
          <a:blip r:embed="rId11"/>
          <a:stretch>
            <a:fillRect/>
          </a:stretch>
        </p:blipFill>
        <p:spPr>
          <a:xfrm>
            <a:off x="4193878" y="2011264"/>
            <a:ext cx="3804146" cy="3804146"/>
          </a:xfrm>
          <a:prstGeom prst="rect">
            <a:avLst/>
          </a:prstGeom>
        </p:spPr>
      </p:pic>
      <p:pic>
        <p:nvPicPr>
          <p:cNvPr id="22" name="Image 9" descr="preencoded.png"/>
          <p:cNvPicPr>
            <a:picLocks noChangeAspect="1"/>
          </p:cNvPicPr>
          <p:nvPr/>
        </p:nvPicPr>
        <p:blipFill>
          <a:blip r:embed="rId12"/>
          <a:stretch>
            <a:fillRect/>
          </a:stretch>
        </p:blipFill>
        <p:spPr>
          <a:xfrm>
            <a:off x="5170487" y="4322961"/>
            <a:ext cx="265807" cy="332184"/>
          </a:xfrm>
          <a:prstGeom prst="rect">
            <a:avLst/>
          </a:prstGeom>
        </p:spPr>
      </p:pic>
      <p:pic>
        <p:nvPicPr>
          <p:cNvPr id="24" name="Picture 23">
            <a:extLst>
              <a:ext uri="{FF2B5EF4-FFF2-40B4-BE49-F238E27FC236}">
                <a16:creationId xmlns:a16="http://schemas.microsoft.com/office/drawing/2014/main" id="{F5F27FAF-6069-42FC-AD98-0B468CED3E68}"/>
              </a:ext>
            </a:extLst>
          </p:cNvPr>
          <p:cNvPicPr>
            <a:picLocks noChangeAspect="1"/>
          </p:cNvPicPr>
          <p:nvPr/>
        </p:nvPicPr>
        <p:blipFill>
          <a:blip r:embed="rId13"/>
          <a:stretch>
            <a:fillRect/>
          </a:stretch>
        </p:blipFill>
        <p:spPr>
          <a:xfrm>
            <a:off x="9764266" y="6245805"/>
            <a:ext cx="2421275" cy="5953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 0" descr="preencoded.png"/>
          <p:cNvPicPr/>
          <p:nvPr/>
        </p:nvPicPr>
        <p:blipFill>
          <a:blip r:embed="rId3"/>
          <a:stretch/>
        </p:blipFill>
        <p:spPr>
          <a:xfrm>
            <a:off x="7391160" y="0"/>
            <a:ext cx="4799880" cy="6857280"/>
          </a:xfrm>
          <a:prstGeom prst="rect">
            <a:avLst/>
          </a:prstGeom>
          <a:noFill/>
          <a:ln w="0">
            <a:noFill/>
          </a:ln>
        </p:spPr>
      </p:pic>
      <p:sp>
        <p:nvSpPr>
          <p:cNvPr id="113" name="Text 2"/>
          <p:cNvSpPr/>
          <p:nvPr/>
        </p:nvSpPr>
        <p:spPr>
          <a:xfrm>
            <a:off x="661320" y="2545560"/>
            <a:ext cx="6296400" cy="118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5550"/>
              </a:lnSpc>
              <a:tabLst>
                <a:tab pos="0" algn="l"/>
              </a:tabLst>
            </a:pPr>
            <a:r>
              <a:rPr lang="en-US" sz="4450" b="1" u="none" strike="noStrike" dirty="0" err="1">
                <a:solidFill>
                  <a:srgbClr val="E1E5CD"/>
                </a:solidFill>
                <a:effectLst/>
                <a:uFillTx/>
                <a:latin typeface="Outfit Bold"/>
                <a:ea typeface="Outfit Bold"/>
              </a:rPr>
              <a:t>L'impact</a:t>
            </a:r>
            <a:r>
              <a:rPr lang="en-US" sz="4450" b="1" u="none" strike="noStrike" dirty="0">
                <a:solidFill>
                  <a:srgbClr val="E1E5CD"/>
                </a:solidFill>
                <a:effectLst/>
                <a:uFillTx/>
                <a:latin typeface="Outfit Bold"/>
                <a:ea typeface="Outfit Bold"/>
              </a:rPr>
              <a:t> de </a:t>
            </a:r>
            <a:r>
              <a:rPr lang="en-US" sz="4450" b="1" u="none" strike="noStrike" dirty="0" err="1">
                <a:solidFill>
                  <a:srgbClr val="E1E5CD"/>
                </a:solidFill>
                <a:effectLst/>
                <a:uFillTx/>
                <a:latin typeface="Outfit Bold"/>
                <a:ea typeface="Outfit Bold"/>
              </a:rPr>
              <a:t>l'automatisation</a:t>
            </a:r>
            <a:r>
              <a:rPr lang="en-US" sz="4450" b="1" u="none" strike="noStrike" dirty="0">
                <a:solidFill>
                  <a:srgbClr val="E1E5CD"/>
                </a:solidFill>
                <a:effectLst/>
                <a:uFillTx/>
                <a:latin typeface="Outfit Bold"/>
                <a:ea typeface="Outfit Bold"/>
              </a:rPr>
              <a:t> sur le </a:t>
            </a:r>
            <a:r>
              <a:rPr lang="en-US" sz="4450" b="1" u="none" strike="noStrike" dirty="0" err="1">
                <a:solidFill>
                  <a:srgbClr val="E1E5CD"/>
                </a:solidFill>
                <a:effectLst/>
                <a:uFillTx/>
                <a:latin typeface="Outfit Bold"/>
                <a:ea typeface="Outfit Bold"/>
              </a:rPr>
              <a:t>marché</a:t>
            </a:r>
            <a:r>
              <a:rPr lang="en-US" sz="4450" b="1" u="none" strike="noStrike" dirty="0">
                <a:solidFill>
                  <a:srgbClr val="E1E5CD"/>
                </a:solidFill>
                <a:effectLst/>
                <a:uFillTx/>
                <a:latin typeface="Outfit Bold"/>
                <a:ea typeface="Outfit Bold"/>
              </a:rPr>
              <a:t> du travail</a:t>
            </a:r>
            <a:endParaRPr lang="fr-FR" sz="4450" b="0" u="none" strike="noStrike" dirty="0">
              <a:solidFill>
                <a:srgbClr val="FFFFFF"/>
              </a:solidFill>
              <a:effectLst/>
              <a:uFillTx/>
              <a:latin typeface="Arial"/>
            </a:endParaRPr>
          </a:p>
        </p:txBody>
      </p:sp>
      <p:sp>
        <p:nvSpPr>
          <p:cNvPr id="114" name="Text 3"/>
          <p:cNvSpPr/>
          <p:nvPr/>
        </p:nvSpPr>
        <p:spPr>
          <a:xfrm>
            <a:off x="661320" y="4781005"/>
            <a:ext cx="629640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u="none" strike="noStrike" dirty="0" err="1">
                <a:solidFill>
                  <a:srgbClr val="C2C4B5"/>
                </a:solidFill>
                <a:effectLst/>
                <a:uFillTx/>
                <a:latin typeface="Bitter"/>
                <a:ea typeface="Bitter"/>
              </a:rPr>
              <a:t>Analyse</a:t>
            </a:r>
            <a:r>
              <a:rPr lang="en-US" sz="1750" b="0" u="none" strike="noStrike" dirty="0">
                <a:solidFill>
                  <a:srgbClr val="C2C4B5"/>
                </a:solidFill>
                <a:effectLst/>
                <a:uFillTx/>
                <a:latin typeface="Bitter"/>
                <a:ea typeface="Bitter"/>
              </a:rPr>
              <a:t> des </a:t>
            </a:r>
            <a:r>
              <a:rPr lang="en-US" sz="1750" b="0" u="none" strike="noStrike" dirty="0" err="1">
                <a:solidFill>
                  <a:srgbClr val="C2C4B5"/>
                </a:solidFill>
                <a:effectLst/>
                <a:uFillTx/>
                <a:latin typeface="Bitter"/>
                <a:ea typeface="Bitter"/>
              </a:rPr>
              <a:t>défis</a:t>
            </a:r>
            <a:r>
              <a:rPr lang="en-US" sz="1750" b="0" u="none" strike="noStrike" dirty="0">
                <a:solidFill>
                  <a:srgbClr val="C2C4B5"/>
                </a:solidFill>
                <a:effectLst/>
                <a:uFillTx/>
                <a:latin typeface="Bitter"/>
                <a:ea typeface="Bitter"/>
              </a:rPr>
              <a:t> et des </a:t>
            </a:r>
            <a:r>
              <a:rPr lang="en-US" sz="1750" b="0" u="none" strike="noStrike" dirty="0" err="1">
                <a:solidFill>
                  <a:srgbClr val="C2C4B5"/>
                </a:solidFill>
                <a:effectLst/>
                <a:uFillTx/>
                <a:latin typeface="Bitter"/>
                <a:ea typeface="Bitter"/>
              </a:rPr>
              <a:t>opportunités</a:t>
            </a:r>
            <a:r>
              <a:rPr lang="en-US" sz="1750" b="0" u="none" strike="noStrike" dirty="0">
                <a:solidFill>
                  <a:srgbClr val="C2C4B5"/>
                </a:solidFill>
                <a:effectLst/>
                <a:uFillTx/>
                <a:latin typeface="Bitter"/>
                <a:ea typeface="Bitter"/>
              </a:rPr>
              <a:t> </a:t>
            </a:r>
            <a:r>
              <a:rPr lang="en-US" sz="1750" b="0" u="none" strike="noStrike" dirty="0" err="1">
                <a:solidFill>
                  <a:srgbClr val="C2C4B5"/>
                </a:solidFill>
                <a:effectLst/>
                <a:uFillTx/>
                <a:latin typeface="Bitter"/>
                <a:ea typeface="Bitter"/>
              </a:rPr>
              <a:t>liés</a:t>
            </a:r>
            <a:r>
              <a:rPr lang="en-US" sz="1750" b="0" u="none" strike="noStrike" dirty="0">
                <a:solidFill>
                  <a:srgbClr val="C2C4B5"/>
                </a:solidFill>
                <a:effectLst/>
                <a:uFillTx/>
                <a:latin typeface="Bitter"/>
                <a:ea typeface="Bitter"/>
              </a:rPr>
              <a:t> à la </a:t>
            </a:r>
            <a:r>
              <a:rPr lang="en-US" sz="1750" b="0" u="none" strike="noStrike" dirty="0" err="1">
                <a:solidFill>
                  <a:srgbClr val="C2C4B5"/>
                </a:solidFill>
                <a:effectLst/>
                <a:uFillTx/>
                <a:latin typeface="Bitter"/>
                <a:ea typeface="Bitter"/>
              </a:rPr>
              <a:t>robotisation</a:t>
            </a:r>
            <a:r>
              <a:rPr lang="en-US" sz="1750" b="0" u="none" strike="noStrike" dirty="0">
                <a:solidFill>
                  <a:srgbClr val="C2C4B5"/>
                </a:solidFill>
                <a:effectLst/>
                <a:uFillTx/>
                <a:latin typeface="Bitter"/>
                <a:ea typeface="Bitter"/>
              </a:rPr>
              <a:t> et à </a:t>
            </a:r>
            <a:r>
              <a:rPr lang="en-US" sz="1750" b="0" u="none" strike="noStrike" dirty="0" err="1">
                <a:solidFill>
                  <a:srgbClr val="C2C4B5"/>
                </a:solidFill>
                <a:effectLst/>
                <a:uFillTx/>
                <a:latin typeface="Bitter"/>
                <a:ea typeface="Bitter"/>
              </a:rPr>
              <a:t>l'IA</a:t>
            </a:r>
            <a:r>
              <a:rPr lang="en-US" sz="1750" b="0" u="none" strike="noStrike" dirty="0">
                <a:solidFill>
                  <a:srgbClr val="C2C4B5"/>
                </a:solidFill>
                <a:effectLst/>
                <a:uFillTx/>
                <a:latin typeface="Bitter"/>
                <a:ea typeface="Bitter"/>
              </a:rPr>
              <a:t>.</a:t>
            </a:r>
            <a:endParaRPr lang="fr-FR" sz="1750" b="0" u="none" strike="noStrike" dirty="0">
              <a:solidFill>
                <a:srgbClr val="FFFFFF"/>
              </a:solidFill>
              <a:effectLst/>
              <a:uFillTx/>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323</TotalTime>
  <Words>1001</Words>
  <Application>Microsoft Office PowerPoint</Application>
  <PresentationFormat>Widescreen</PresentationFormat>
  <Paragraphs>134</Paragraphs>
  <Slides>19</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Bitter</vt:lpstr>
      <vt:lpstr>Calibri</vt:lpstr>
      <vt:lpstr>Calibri Light</vt:lpstr>
      <vt:lpstr>Outfit Bold</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Comment peut-on encadrer l'intégration des intelligences artificielles pour empêcher les dérives ?</dc:title>
  <dc:subject/>
  <dc:creator>Vasi Vasi</dc:creator>
  <dc:description/>
  <cp:lastModifiedBy>Vasi Vasi</cp:lastModifiedBy>
  <cp:revision>31</cp:revision>
  <dcterms:created xsi:type="dcterms:W3CDTF">2025-08-17T17:59:40Z</dcterms:created>
  <dcterms:modified xsi:type="dcterms:W3CDTF">2025-08-19T20:32:27Z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5</vt:i4>
  </property>
</Properties>
</file>